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sldIdLst>
    <p:sldId id="256" r:id="rId5"/>
    <p:sldId id="257" r:id="rId6"/>
    <p:sldId id="258" r:id="rId7"/>
    <p:sldId id="259" r:id="rId8"/>
    <p:sldId id="260" r:id="rId9"/>
    <p:sldId id="261" r:id="rId10"/>
    <p:sldId id="262"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3127" autoAdjust="0"/>
  </p:normalViewPr>
  <p:slideViewPr>
    <p:cSldViewPr snapToGrid="0">
      <p:cViewPr varScale="1">
        <p:scale>
          <a:sx n="106" d="100"/>
          <a:sy n="106" d="100"/>
        </p:scale>
        <p:origin x="7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9974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398291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896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353692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820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310738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94438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111943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232344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C9995C-C52A-4007-968C-D0FF418C8C4A}"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228033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C9995C-C52A-4007-968C-D0FF418C8C4A}"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110924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C9995C-C52A-4007-968C-D0FF418C8C4A}"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98702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C9995C-C52A-4007-968C-D0FF418C8C4A}"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189165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9995C-C52A-4007-968C-D0FF418C8C4A}"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295734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9995C-C52A-4007-968C-D0FF418C8C4A}"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6A3BA-236D-4FC7-A65A-A2B661717F67}" type="slidenum">
              <a:rPr lang="en-GB" smtClean="0"/>
              <a:t>‹#›</a:t>
            </a:fld>
            <a:endParaRPr lang="en-GB"/>
          </a:p>
        </p:txBody>
      </p:sp>
    </p:spTree>
    <p:extLst>
      <p:ext uri="{BB962C8B-B14F-4D97-AF65-F5344CB8AC3E}">
        <p14:creationId xmlns:p14="http://schemas.microsoft.com/office/powerpoint/2010/main" val="38519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46A3BA-236D-4FC7-A65A-A2B661717F67}" type="slidenum">
              <a:rPr lang="en-GB" smtClean="0"/>
              <a:t>‹#›</a:t>
            </a:fld>
            <a:endParaRPr lang="en-GB"/>
          </a:p>
        </p:txBody>
      </p:sp>
      <p:sp>
        <p:nvSpPr>
          <p:cNvPr id="5" name="Date Placeholder 4"/>
          <p:cNvSpPr>
            <a:spLocks noGrp="1"/>
          </p:cNvSpPr>
          <p:nvPr>
            <p:ph type="dt" sz="half" idx="10"/>
          </p:nvPr>
        </p:nvSpPr>
        <p:spPr/>
        <p:txBody>
          <a:bodyPr/>
          <a:lstStyle/>
          <a:p>
            <a:fld id="{9DC9995C-C52A-4007-968C-D0FF418C8C4A}" type="datetimeFigureOut">
              <a:rPr lang="en-GB" smtClean="0"/>
              <a:t>31/01/2022</a:t>
            </a:fld>
            <a:endParaRPr lang="en-GB"/>
          </a:p>
        </p:txBody>
      </p:sp>
    </p:spTree>
    <p:extLst>
      <p:ext uri="{BB962C8B-B14F-4D97-AF65-F5344CB8AC3E}">
        <p14:creationId xmlns:p14="http://schemas.microsoft.com/office/powerpoint/2010/main" val="130271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9995C-C52A-4007-968C-D0FF418C8C4A}" type="datetimeFigureOut">
              <a:rPr lang="en-GB" smtClean="0"/>
              <a:t>31/01/2022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46A3BA-236D-4FC7-A65A-A2B661717F67}" type="slidenum">
              <a:rPr lang="en-GB" smtClean="0"/>
              <a:t>‹#›</a:t>
            </a:fld>
            <a:endParaRPr lang="en-GB"/>
          </a:p>
        </p:txBody>
      </p:sp>
    </p:spTree>
    <p:extLst>
      <p:ext uri="{BB962C8B-B14F-4D97-AF65-F5344CB8AC3E}">
        <p14:creationId xmlns:p14="http://schemas.microsoft.com/office/powerpoint/2010/main" val="25115809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40578" y="1853298"/>
            <a:ext cx="7766936" cy="1646302"/>
          </a:xfrm>
        </p:spPr>
        <p:txBody>
          <a:bodyPr/>
          <a:lstStyle/>
          <a:p>
            <a:pPr algn="ctr"/>
            <a:r>
              <a:rPr lang="en-GB" sz="6000" dirty="0"/>
              <a:t>The Graduated Approach @</a:t>
            </a:r>
            <a:r>
              <a:rPr lang="en-GB" sz="6000" dirty="0" err="1"/>
              <a:t>FaithPrimary</a:t>
            </a:r>
            <a:endParaRPr lang="en-GB" sz="6000" dirty="0"/>
          </a:p>
        </p:txBody>
      </p:sp>
      <p:sp>
        <p:nvSpPr>
          <p:cNvPr id="3" name="TextBox 2"/>
          <p:cNvSpPr txBox="1"/>
          <p:nvPr/>
        </p:nvSpPr>
        <p:spPr>
          <a:xfrm>
            <a:off x="1655805" y="4337222"/>
            <a:ext cx="7651709" cy="1200329"/>
          </a:xfrm>
          <a:prstGeom prst="rect">
            <a:avLst/>
          </a:prstGeom>
          <a:noFill/>
        </p:spPr>
        <p:txBody>
          <a:bodyPr wrap="square" rtlCol="0">
            <a:spAutoFit/>
          </a:bodyPr>
          <a:lstStyle/>
          <a:p>
            <a:r>
              <a:rPr lang="en-GB" dirty="0"/>
              <a:t>Our recent SEND parent voice highlighted some areas that parents would like extra information about. The following slides should answer all of your queries and if you have any more questions regarding SEND please contact Miss Fox. </a:t>
            </a:r>
          </a:p>
        </p:txBody>
      </p:sp>
    </p:spTree>
    <p:extLst>
      <p:ext uri="{BB962C8B-B14F-4D97-AF65-F5344CB8AC3E}">
        <p14:creationId xmlns:p14="http://schemas.microsoft.com/office/powerpoint/2010/main" val="10505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6079"/>
          <a:stretch/>
        </p:blipFill>
        <p:spPr bwMode="auto">
          <a:xfrm>
            <a:off x="852801" y="2495229"/>
            <a:ext cx="1814373" cy="2065521"/>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3"/>
          <a:stretch>
            <a:fillRect/>
          </a:stretch>
        </p:blipFill>
        <p:spPr>
          <a:xfrm>
            <a:off x="6105547" y="2468480"/>
            <a:ext cx="1924616" cy="2092270"/>
          </a:xfrm>
          <a:prstGeom prst="rect">
            <a:avLst/>
          </a:prstGeom>
        </p:spPr>
      </p:pic>
      <p:sp>
        <p:nvSpPr>
          <p:cNvPr id="7" name="TextBox 6"/>
          <p:cNvSpPr txBox="1"/>
          <p:nvPr/>
        </p:nvSpPr>
        <p:spPr>
          <a:xfrm>
            <a:off x="738892" y="4712667"/>
            <a:ext cx="4438892" cy="1754326"/>
          </a:xfrm>
          <a:prstGeom prst="rect">
            <a:avLst/>
          </a:prstGeom>
          <a:noFill/>
        </p:spPr>
        <p:txBody>
          <a:bodyPr wrap="square" rtlCol="0">
            <a:spAutoFit/>
          </a:bodyPr>
          <a:lstStyle/>
          <a:p>
            <a:r>
              <a:rPr lang="en-US" b="0" cap="none" spc="0" dirty="0">
                <a:ln w="0"/>
                <a:solidFill>
                  <a:schemeClr val="tx1"/>
                </a:solidFill>
              </a:rPr>
              <a:t>Miss Fox is the Inclusion Manager at our school. It is her job to work with children, teachers, parents and outside agencies.  Miss Fox is </a:t>
            </a:r>
            <a:r>
              <a:rPr lang="en-US" b="0" cap="none" spc="0">
                <a:ln w="0"/>
                <a:solidFill>
                  <a:schemeClr val="tx1"/>
                </a:solidFill>
              </a:rPr>
              <a:t>also our </a:t>
            </a:r>
            <a:r>
              <a:rPr lang="en-US" b="0" cap="none" spc="0" dirty="0">
                <a:ln w="0"/>
                <a:solidFill>
                  <a:schemeClr val="tx1"/>
                </a:solidFill>
              </a:rPr>
              <a:t>SENCO, which means Special Educational Needs Co-</a:t>
            </a:r>
            <a:r>
              <a:rPr lang="en-US" b="0" cap="none" spc="0" dirty="0" err="1">
                <a:ln w="0"/>
                <a:solidFill>
                  <a:schemeClr val="tx1"/>
                </a:solidFill>
              </a:rPr>
              <a:t>Ordinator</a:t>
            </a:r>
            <a:r>
              <a:rPr lang="en-US" b="0" cap="none" spc="0" dirty="0">
                <a:ln w="0"/>
                <a:solidFill>
                  <a:schemeClr val="tx1"/>
                </a:solidFill>
              </a:rPr>
              <a:t>.</a:t>
            </a:r>
            <a:endParaRPr lang="en-GB" dirty="0"/>
          </a:p>
        </p:txBody>
      </p:sp>
      <p:sp>
        <p:nvSpPr>
          <p:cNvPr id="9" name="TextBox 8"/>
          <p:cNvSpPr txBox="1"/>
          <p:nvPr/>
        </p:nvSpPr>
        <p:spPr>
          <a:xfrm>
            <a:off x="5971246" y="4712667"/>
            <a:ext cx="4383717" cy="1477328"/>
          </a:xfrm>
          <a:prstGeom prst="rect">
            <a:avLst/>
          </a:prstGeom>
          <a:noFill/>
        </p:spPr>
        <p:txBody>
          <a:bodyPr wrap="square" rtlCol="0">
            <a:spAutoFit/>
          </a:bodyPr>
          <a:lstStyle/>
          <a:p>
            <a:r>
              <a:rPr lang="en-GB" dirty="0"/>
              <a:t>Miss Williams is the Head teacher. Part of her role is to work with the SENCO to determine the strategic development of SEND policy and provision within the school.</a:t>
            </a:r>
          </a:p>
        </p:txBody>
      </p:sp>
      <p:sp>
        <p:nvSpPr>
          <p:cNvPr id="2" name="TextBox 1"/>
          <p:cNvSpPr txBox="1"/>
          <p:nvPr/>
        </p:nvSpPr>
        <p:spPr>
          <a:xfrm>
            <a:off x="1977266" y="556054"/>
            <a:ext cx="6820744" cy="707886"/>
          </a:xfrm>
          <a:prstGeom prst="rect">
            <a:avLst/>
          </a:prstGeom>
          <a:noFill/>
        </p:spPr>
        <p:txBody>
          <a:bodyPr wrap="square" rtlCol="0">
            <a:spAutoFit/>
          </a:bodyPr>
          <a:lstStyle/>
          <a:p>
            <a:pPr algn="ctr"/>
            <a:r>
              <a:rPr lang="en-GB" sz="4000" u="sng" dirty="0"/>
              <a:t>Who leads inclusion?</a:t>
            </a:r>
          </a:p>
        </p:txBody>
      </p:sp>
    </p:spTree>
    <p:extLst>
      <p:ext uri="{BB962C8B-B14F-4D97-AF65-F5344CB8AC3E}">
        <p14:creationId xmlns:p14="http://schemas.microsoft.com/office/powerpoint/2010/main" val="63710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8312" y="2228378"/>
            <a:ext cx="7145180" cy="4420395"/>
          </a:xfrm>
          <a:prstGeom prst="rect">
            <a:avLst/>
          </a:prstGeom>
        </p:spPr>
      </p:pic>
      <p:pic>
        <p:nvPicPr>
          <p:cNvPr id="1026" name="Picture 2" descr="Continual assessment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765" y="3062266"/>
            <a:ext cx="1791258" cy="1748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7266" y="556054"/>
            <a:ext cx="6820744" cy="707886"/>
          </a:xfrm>
          <a:prstGeom prst="rect">
            <a:avLst/>
          </a:prstGeom>
          <a:noFill/>
        </p:spPr>
        <p:txBody>
          <a:bodyPr wrap="square" rtlCol="0">
            <a:spAutoFit/>
          </a:bodyPr>
          <a:lstStyle/>
          <a:p>
            <a:pPr algn="ctr"/>
            <a:r>
              <a:rPr lang="en-GB" sz="4000" u="sng" dirty="0"/>
              <a:t>How is my child supported?</a:t>
            </a:r>
          </a:p>
        </p:txBody>
      </p:sp>
    </p:spTree>
    <p:extLst>
      <p:ext uri="{BB962C8B-B14F-4D97-AF65-F5344CB8AC3E}">
        <p14:creationId xmlns:p14="http://schemas.microsoft.com/office/powerpoint/2010/main" val="426377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hevictoryprimary.co.uk/portals/0/Images/SEN/Waves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92" y="2520789"/>
            <a:ext cx="5909007" cy="4337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85935" y="4023348"/>
            <a:ext cx="6096000" cy="2308324"/>
          </a:xfrm>
          <a:prstGeom prst="rect">
            <a:avLst/>
          </a:prstGeom>
        </p:spPr>
        <p:txBody>
          <a:bodyPr>
            <a:spAutoFit/>
          </a:bodyPr>
          <a:lstStyle/>
          <a:p>
            <a:pPr fontAlgn="base"/>
            <a:r>
              <a:rPr lang="en-GB" dirty="0">
                <a:solidFill>
                  <a:srgbClr val="444444"/>
                </a:solidFill>
                <a:latin typeface="Trebuchet MS" panose="020B0603020202020204" pitchFamily="34" charset="0"/>
              </a:rPr>
              <a:t>When children have been identified as needing further intervention the SENCO will carry out observation and assessments, combined with discussions with parents and outside agencies where appropriate.</a:t>
            </a:r>
          </a:p>
          <a:p>
            <a:pPr fontAlgn="base"/>
            <a:r>
              <a:rPr lang="en-GB" dirty="0">
                <a:solidFill>
                  <a:srgbClr val="444444"/>
                </a:solidFill>
                <a:latin typeface="Trebuchet MS" panose="020B0603020202020204" pitchFamily="34" charset="0"/>
              </a:rPr>
              <a:t>Barriers to learning will be identified. Planned interventions or adaptations to class or work addressed and then reassessed to see the impact in a plan, do, review cycle.</a:t>
            </a:r>
          </a:p>
        </p:txBody>
      </p:sp>
      <p:sp>
        <p:nvSpPr>
          <p:cNvPr id="6" name="TextBox 5"/>
          <p:cNvSpPr txBox="1"/>
          <p:nvPr/>
        </p:nvSpPr>
        <p:spPr>
          <a:xfrm>
            <a:off x="1977266" y="556054"/>
            <a:ext cx="6820744" cy="707886"/>
          </a:xfrm>
          <a:prstGeom prst="rect">
            <a:avLst/>
          </a:prstGeom>
          <a:noFill/>
        </p:spPr>
        <p:txBody>
          <a:bodyPr wrap="square" rtlCol="0">
            <a:spAutoFit/>
          </a:bodyPr>
          <a:lstStyle/>
          <a:p>
            <a:pPr algn="ctr"/>
            <a:r>
              <a:rPr lang="en-GB" sz="4000" u="sng" dirty="0"/>
              <a:t>What are interventions?</a:t>
            </a:r>
          </a:p>
        </p:txBody>
      </p:sp>
      <p:pic>
        <p:nvPicPr>
          <p:cNvPr id="7" name="Picture 2" descr="Continual assessment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306" y="2397934"/>
            <a:ext cx="1791258" cy="174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5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2041648"/>
              </p:ext>
            </p:extLst>
          </p:nvPr>
        </p:nvGraphicFramePr>
        <p:xfrm>
          <a:off x="1541919" y="1343997"/>
          <a:ext cx="8127999" cy="5400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26199695"/>
                    </a:ext>
                  </a:extLst>
                </a:gridCol>
                <a:gridCol w="2709333">
                  <a:extLst>
                    <a:ext uri="{9D8B030D-6E8A-4147-A177-3AD203B41FA5}">
                      <a16:colId xmlns:a16="http://schemas.microsoft.com/office/drawing/2014/main" val="3661996832"/>
                    </a:ext>
                  </a:extLst>
                </a:gridCol>
                <a:gridCol w="2709333">
                  <a:extLst>
                    <a:ext uri="{9D8B030D-6E8A-4147-A177-3AD203B41FA5}">
                      <a16:colId xmlns:a16="http://schemas.microsoft.com/office/drawing/2014/main" val="4117478665"/>
                    </a:ext>
                  </a:extLst>
                </a:gridCol>
              </a:tblGrid>
              <a:tr h="370840">
                <a:tc>
                  <a:txBody>
                    <a:bodyPr/>
                    <a:lstStyle/>
                    <a:p>
                      <a:r>
                        <a:rPr lang="en-GB" dirty="0"/>
                        <a:t>Wave 1 </a:t>
                      </a:r>
                    </a:p>
                  </a:txBody>
                  <a:tcPr/>
                </a:tc>
                <a:tc>
                  <a:txBody>
                    <a:bodyPr/>
                    <a:lstStyle/>
                    <a:p>
                      <a:r>
                        <a:rPr lang="en-GB" dirty="0"/>
                        <a:t>Wave 2</a:t>
                      </a:r>
                    </a:p>
                  </a:txBody>
                  <a:tcPr/>
                </a:tc>
                <a:tc>
                  <a:txBody>
                    <a:bodyPr/>
                    <a:lstStyle/>
                    <a:p>
                      <a:r>
                        <a:rPr lang="en-GB" dirty="0"/>
                        <a:t>Wave 3</a:t>
                      </a:r>
                    </a:p>
                  </a:txBody>
                  <a:tcPr/>
                </a:tc>
                <a:extLst>
                  <a:ext uri="{0D108BD9-81ED-4DB2-BD59-A6C34878D82A}">
                    <a16:rowId xmlns:a16="http://schemas.microsoft.com/office/drawing/2014/main" val="1807857226"/>
                  </a:ext>
                </a:extLst>
              </a:tr>
              <a:tr h="370840">
                <a:tc>
                  <a:txBody>
                    <a:bodyPr/>
                    <a:lstStyle/>
                    <a:p>
                      <a:r>
                        <a:rPr lang="en-GB" dirty="0"/>
                        <a:t>High quality teaching </a:t>
                      </a:r>
                    </a:p>
                    <a:p>
                      <a:r>
                        <a:rPr lang="en-GB" dirty="0"/>
                        <a:t>Questioning</a:t>
                      </a:r>
                    </a:p>
                    <a:p>
                      <a:r>
                        <a:rPr lang="en-GB" dirty="0"/>
                        <a:t>Word mats</a:t>
                      </a:r>
                    </a:p>
                    <a:p>
                      <a:r>
                        <a:rPr lang="en-GB" dirty="0"/>
                        <a:t>Toolbox  </a:t>
                      </a:r>
                    </a:p>
                    <a:p>
                      <a:r>
                        <a:rPr lang="en-GB" dirty="0"/>
                        <a:t>Pencil grips</a:t>
                      </a:r>
                    </a:p>
                    <a:p>
                      <a:r>
                        <a:rPr lang="en-GB" dirty="0"/>
                        <a:t>Wobble cushions</a:t>
                      </a:r>
                    </a:p>
                    <a:p>
                      <a:r>
                        <a:rPr lang="en-GB" dirty="0"/>
                        <a:t>Seating plans</a:t>
                      </a:r>
                    </a:p>
                    <a:p>
                      <a:r>
                        <a:rPr lang="en-GB" dirty="0"/>
                        <a:t>Practical</a:t>
                      </a:r>
                      <a:r>
                        <a:rPr lang="en-GB" baseline="0" dirty="0"/>
                        <a:t> equipment </a:t>
                      </a:r>
                    </a:p>
                    <a:p>
                      <a:r>
                        <a:rPr lang="en-GB" baseline="0" dirty="0"/>
                        <a:t>Reward charts</a:t>
                      </a:r>
                    </a:p>
                    <a:p>
                      <a:r>
                        <a:rPr lang="en-GB" baseline="0" dirty="0"/>
                        <a:t>Step by step instructions</a:t>
                      </a:r>
                    </a:p>
                    <a:p>
                      <a:r>
                        <a:rPr lang="en-GB" baseline="0" dirty="0"/>
                        <a:t>TA support </a:t>
                      </a:r>
                    </a:p>
                    <a:p>
                      <a:r>
                        <a:rPr lang="en-GB" baseline="0" dirty="0"/>
                        <a:t>Differentiation</a:t>
                      </a:r>
                    </a:p>
                    <a:p>
                      <a:r>
                        <a:rPr lang="en-GB" baseline="0" dirty="0"/>
                        <a:t>Visual timetable</a:t>
                      </a:r>
                    </a:p>
                    <a:p>
                      <a:r>
                        <a:rPr lang="en-GB" baseline="0" dirty="0"/>
                        <a:t>ICT equipment </a:t>
                      </a:r>
                    </a:p>
                    <a:p>
                      <a:r>
                        <a:rPr lang="en-GB" baseline="0" dirty="0"/>
                        <a:t> </a:t>
                      </a:r>
                    </a:p>
                    <a:p>
                      <a:endParaRPr lang="en-GB" dirty="0"/>
                    </a:p>
                  </a:txBody>
                  <a:tcPr/>
                </a:tc>
                <a:tc>
                  <a:txBody>
                    <a:bodyPr/>
                    <a:lstStyle/>
                    <a:p>
                      <a:r>
                        <a:rPr lang="en-GB" dirty="0"/>
                        <a:t>Social Skills </a:t>
                      </a:r>
                    </a:p>
                    <a:p>
                      <a:r>
                        <a:rPr lang="en-GB" dirty="0"/>
                        <a:t>First</a:t>
                      </a:r>
                      <a:r>
                        <a:rPr lang="en-GB" baseline="0" dirty="0"/>
                        <a:t> class at number</a:t>
                      </a:r>
                    </a:p>
                    <a:p>
                      <a:r>
                        <a:rPr lang="en-GB" baseline="0" dirty="0"/>
                        <a:t>Numbers counts</a:t>
                      </a:r>
                    </a:p>
                    <a:p>
                      <a:r>
                        <a:rPr lang="en-GB" baseline="0" dirty="0"/>
                        <a:t>Reading comprehension</a:t>
                      </a:r>
                    </a:p>
                    <a:p>
                      <a:r>
                        <a:rPr lang="en-GB" baseline="0" dirty="0" err="1"/>
                        <a:t>Pobble</a:t>
                      </a:r>
                      <a:r>
                        <a:rPr lang="en-GB" baseline="0" dirty="0"/>
                        <a:t> 365 </a:t>
                      </a:r>
                    </a:p>
                    <a:p>
                      <a:r>
                        <a:rPr lang="en-GB" baseline="0" dirty="0"/>
                        <a:t>Catch up Phonics</a:t>
                      </a:r>
                    </a:p>
                    <a:p>
                      <a:r>
                        <a:rPr lang="en-GB" baseline="0" dirty="0"/>
                        <a:t>Toe by Toe</a:t>
                      </a:r>
                    </a:p>
                    <a:p>
                      <a:r>
                        <a:rPr lang="en-GB" baseline="0" dirty="0"/>
                        <a:t>Sensory Circuits </a:t>
                      </a:r>
                    </a:p>
                    <a:p>
                      <a:r>
                        <a:rPr lang="en-GB" baseline="0" dirty="0"/>
                        <a:t>Lego therapy </a:t>
                      </a:r>
                    </a:p>
                    <a:p>
                      <a:r>
                        <a:rPr lang="en-GB" baseline="0" dirty="0"/>
                        <a:t>Barrier games </a:t>
                      </a:r>
                    </a:p>
                    <a:p>
                      <a:r>
                        <a:rPr lang="en-GB" baseline="0" dirty="0"/>
                        <a:t>Reading recover </a:t>
                      </a:r>
                    </a:p>
                    <a:p>
                      <a:r>
                        <a:rPr lang="en-GB" baseline="0" dirty="0"/>
                        <a:t>Precision Teaching </a:t>
                      </a:r>
                    </a:p>
                    <a:p>
                      <a:r>
                        <a:rPr lang="en-GB" baseline="0" dirty="0" err="1"/>
                        <a:t>Wellcom</a:t>
                      </a:r>
                      <a:r>
                        <a:rPr lang="en-GB" baseline="0" dirty="0"/>
                        <a:t> </a:t>
                      </a:r>
                    </a:p>
                    <a:p>
                      <a:r>
                        <a:rPr lang="en-GB" baseline="0" dirty="0" err="1"/>
                        <a:t>Elklan</a:t>
                      </a:r>
                      <a:r>
                        <a:rPr lang="en-GB" baseline="0" dirty="0"/>
                        <a:t> </a:t>
                      </a:r>
                    </a:p>
                    <a:p>
                      <a:r>
                        <a:rPr lang="en-GB" baseline="0" dirty="0"/>
                        <a:t>Reading wise </a:t>
                      </a:r>
                    </a:p>
                    <a:p>
                      <a:r>
                        <a:rPr lang="en-GB" baseline="0" dirty="0"/>
                        <a:t>Flash </a:t>
                      </a:r>
                    </a:p>
                    <a:p>
                      <a:r>
                        <a:rPr lang="en-GB" baseline="0" dirty="0"/>
                        <a:t>Dyslexia counts </a:t>
                      </a:r>
                    </a:p>
                    <a:p>
                      <a:r>
                        <a:rPr lang="en-GB" sz="1800" kern="1200" dirty="0">
                          <a:solidFill>
                            <a:schemeClr val="dk1"/>
                          </a:solidFill>
                          <a:effectLst/>
                          <a:latin typeface="+mn-lt"/>
                          <a:ea typeface="+mn-ea"/>
                          <a:cs typeface="+mn-cs"/>
                        </a:rPr>
                        <a:t>Sanctuary Suite</a:t>
                      </a:r>
                      <a:endParaRPr lang="en-GB" dirty="0"/>
                    </a:p>
                  </a:txBody>
                  <a:tcPr/>
                </a:tc>
                <a:tc>
                  <a:txBody>
                    <a:bodyPr/>
                    <a:lstStyle/>
                    <a:p>
                      <a:r>
                        <a:rPr lang="en-GB" dirty="0"/>
                        <a:t>Seedlings</a:t>
                      </a:r>
                    </a:p>
                    <a:p>
                      <a:r>
                        <a:rPr lang="en-GB" dirty="0"/>
                        <a:t>ADHD</a:t>
                      </a:r>
                      <a:r>
                        <a:rPr lang="en-GB" baseline="0" dirty="0"/>
                        <a:t> Foundation </a:t>
                      </a:r>
                    </a:p>
                    <a:p>
                      <a:r>
                        <a:rPr lang="en-GB" baseline="0" dirty="0"/>
                        <a:t>Education Psychologist </a:t>
                      </a:r>
                    </a:p>
                    <a:p>
                      <a:r>
                        <a:rPr lang="en-GB" baseline="0" dirty="0"/>
                        <a:t>OSSME </a:t>
                      </a:r>
                    </a:p>
                    <a:p>
                      <a:r>
                        <a:rPr lang="en-GB" baseline="0" dirty="0"/>
                        <a:t>Springwood Heath </a:t>
                      </a:r>
                    </a:p>
                    <a:p>
                      <a:endParaRPr lang="en-GB" dirty="0"/>
                    </a:p>
                  </a:txBody>
                  <a:tcPr/>
                </a:tc>
                <a:extLst>
                  <a:ext uri="{0D108BD9-81ED-4DB2-BD59-A6C34878D82A}">
                    <a16:rowId xmlns:a16="http://schemas.microsoft.com/office/drawing/2014/main" val="755658428"/>
                  </a:ext>
                </a:extLst>
              </a:tr>
            </a:tbl>
          </a:graphicData>
        </a:graphic>
      </p:graphicFrame>
      <p:sp>
        <p:nvSpPr>
          <p:cNvPr id="5" name="TextBox 4"/>
          <p:cNvSpPr txBox="1"/>
          <p:nvPr/>
        </p:nvSpPr>
        <p:spPr>
          <a:xfrm>
            <a:off x="1541919" y="407773"/>
            <a:ext cx="8155459" cy="707886"/>
          </a:xfrm>
          <a:prstGeom prst="rect">
            <a:avLst/>
          </a:prstGeom>
          <a:noFill/>
        </p:spPr>
        <p:txBody>
          <a:bodyPr wrap="square" rtlCol="0">
            <a:spAutoFit/>
          </a:bodyPr>
          <a:lstStyle/>
          <a:p>
            <a:pPr algn="ctr"/>
            <a:r>
              <a:rPr lang="en-GB" sz="4000" u="sng" dirty="0"/>
              <a:t>What interventions do Faith use?</a:t>
            </a:r>
          </a:p>
        </p:txBody>
      </p:sp>
    </p:spTree>
    <p:extLst>
      <p:ext uri="{BB962C8B-B14F-4D97-AF65-F5344CB8AC3E}">
        <p14:creationId xmlns:p14="http://schemas.microsoft.com/office/powerpoint/2010/main" val="23174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2101" y="1870613"/>
            <a:ext cx="3474660" cy="3689928"/>
          </a:xfrm>
          <a:prstGeom prst="rect">
            <a:avLst/>
          </a:prstGeom>
        </p:spPr>
      </p:pic>
      <p:sp>
        <p:nvSpPr>
          <p:cNvPr id="6" name="TextBox 5"/>
          <p:cNvSpPr txBox="1"/>
          <p:nvPr/>
        </p:nvSpPr>
        <p:spPr>
          <a:xfrm>
            <a:off x="999874" y="250612"/>
            <a:ext cx="9131458" cy="1323439"/>
          </a:xfrm>
          <a:prstGeom prst="rect">
            <a:avLst/>
          </a:prstGeom>
          <a:noFill/>
        </p:spPr>
        <p:txBody>
          <a:bodyPr wrap="square" rtlCol="0">
            <a:spAutoFit/>
          </a:bodyPr>
          <a:lstStyle/>
          <a:p>
            <a:pPr algn="ctr"/>
            <a:r>
              <a:rPr lang="en-GB" sz="4000" u="sng" dirty="0"/>
              <a:t>How will I know if my child is receiving an intervention?</a:t>
            </a:r>
          </a:p>
        </p:txBody>
      </p:sp>
      <p:sp>
        <p:nvSpPr>
          <p:cNvPr id="2" name="TextBox 1"/>
          <p:cNvSpPr txBox="1"/>
          <p:nvPr/>
        </p:nvSpPr>
        <p:spPr>
          <a:xfrm>
            <a:off x="4287794" y="2384854"/>
            <a:ext cx="5094745" cy="2031325"/>
          </a:xfrm>
          <a:prstGeom prst="rect">
            <a:avLst/>
          </a:prstGeom>
          <a:noFill/>
        </p:spPr>
        <p:txBody>
          <a:bodyPr wrap="square" rtlCol="0">
            <a:spAutoFit/>
          </a:bodyPr>
          <a:lstStyle/>
          <a:p>
            <a:r>
              <a:rPr lang="en-GB" dirty="0"/>
              <a:t>If your child is placed into a Wave 2 or Wave 3 intervention you will receive a letter to inform you and if you wish you can contact Miss Fox for more in formation.  Wave 1 interventions will be discussed with the class teacher, this may be via a phone call or at parents evening, depending on the intervention needed.</a:t>
            </a:r>
          </a:p>
        </p:txBody>
      </p:sp>
    </p:spTree>
    <p:extLst>
      <p:ext uri="{BB962C8B-B14F-4D97-AF65-F5344CB8AC3E}">
        <p14:creationId xmlns:p14="http://schemas.microsoft.com/office/powerpoint/2010/main" val="6998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7370" y="2356195"/>
            <a:ext cx="6581239" cy="4137714"/>
          </a:xfrm>
          <a:prstGeom prst="rect">
            <a:avLst/>
          </a:prstGeom>
        </p:spPr>
      </p:pic>
      <p:sp>
        <p:nvSpPr>
          <p:cNvPr id="6" name="TextBox 5"/>
          <p:cNvSpPr txBox="1"/>
          <p:nvPr/>
        </p:nvSpPr>
        <p:spPr>
          <a:xfrm>
            <a:off x="1977266" y="556054"/>
            <a:ext cx="6820744" cy="1323439"/>
          </a:xfrm>
          <a:prstGeom prst="rect">
            <a:avLst/>
          </a:prstGeom>
          <a:noFill/>
        </p:spPr>
        <p:txBody>
          <a:bodyPr wrap="square" rtlCol="0">
            <a:spAutoFit/>
          </a:bodyPr>
          <a:lstStyle/>
          <a:p>
            <a:pPr algn="ctr"/>
            <a:r>
              <a:rPr lang="en-GB" sz="4000" u="sng" dirty="0"/>
              <a:t>How do you know if the interventions have worked?</a:t>
            </a:r>
          </a:p>
        </p:txBody>
      </p:sp>
      <p:sp>
        <p:nvSpPr>
          <p:cNvPr id="2" name="TextBox 1"/>
          <p:cNvSpPr txBox="1"/>
          <p:nvPr/>
        </p:nvSpPr>
        <p:spPr>
          <a:xfrm>
            <a:off x="6758609" y="2714003"/>
            <a:ext cx="2902226" cy="2862322"/>
          </a:xfrm>
          <a:prstGeom prst="rect">
            <a:avLst/>
          </a:prstGeom>
          <a:noFill/>
        </p:spPr>
        <p:txBody>
          <a:bodyPr wrap="square" rtlCol="0">
            <a:spAutoFit/>
          </a:bodyPr>
          <a:lstStyle/>
          <a:p>
            <a:r>
              <a:rPr lang="en-GB" dirty="0"/>
              <a:t>We complete pre and post assessments based around the skills your child needs support with. The progress made and next steps will be shared with you at the end of the intervention block. This can then be discussed with Miss Fox if you wish.</a:t>
            </a:r>
          </a:p>
        </p:txBody>
      </p:sp>
    </p:spTree>
    <p:extLst>
      <p:ext uri="{BB962C8B-B14F-4D97-AF65-F5344CB8AC3E}">
        <p14:creationId xmlns:p14="http://schemas.microsoft.com/office/powerpoint/2010/main" val="285922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135" y="1469254"/>
            <a:ext cx="6077656" cy="3424448"/>
          </a:xfrm>
          <a:prstGeom prst="rect">
            <a:avLst/>
          </a:prstGeom>
        </p:spPr>
      </p:pic>
      <p:sp>
        <p:nvSpPr>
          <p:cNvPr id="5" name="TextBox 4"/>
          <p:cNvSpPr txBox="1"/>
          <p:nvPr/>
        </p:nvSpPr>
        <p:spPr>
          <a:xfrm>
            <a:off x="2295318" y="238002"/>
            <a:ext cx="6345099" cy="1323439"/>
          </a:xfrm>
          <a:prstGeom prst="rect">
            <a:avLst/>
          </a:prstGeom>
          <a:noFill/>
        </p:spPr>
        <p:txBody>
          <a:bodyPr wrap="square" rtlCol="0">
            <a:spAutoFit/>
          </a:bodyPr>
          <a:lstStyle/>
          <a:p>
            <a:pPr algn="ctr"/>
            <a:r>
              <a:rPr lang="en-GB" sz="4000" u="sng" dirty="0"/>
              <a:t>How do you know what my child needs support with?</a:t>
            </a:r>
          </a:p>
        </p:txBody>
      </p:sp>
      <p:sp>
        <p:nvSpPr>
          <p:cNvPr id="2" name="TextBox 1"/>
          <p:cNvSpPr txBox="1"/>
          <p:nvPr/>
        </p:nvSpPr>
        <p:spPr>
          <a:xfrm>
            <a:off x="6168886" y="4318341"/>
            <a:ext cx="4943061" cy="2308324"/>
          </a:xfrm>
          <a:prstGeom prst="rect">
            <a:avLst/>
          </a:prstGeom>
          <a:noFill/>
        </p:spPr>
        <p:txBody>
          <a:bodyPr wrap="square" rtlCol="0">
            <a:spAutoFit/>
          </a:bodyPr>
          <a:lstStyle/>
          <a:p>
            <a:r>
              <a:rPr lang="en-GB" dirty="0"/>
              <a:t>Every child working below age related expectations is assessed termly using a program called PIVATS. This allows the teacher to identify targets each child needs to work on over the next term. This information is then shared with you at parents evening in the form of a learning plan which you should sign and receive a copy of.</a:t>
            </a:r>
          </a:p>
        </p:txBody>
      </p:sp>
    </p:spTree>
    <p:extLst>
      <p:ext uri="{BB962C8B-B14F-4D97-AF65-F5344CB8AC3E}">
        <p14:creationId xmlns:p14="http://schemas.microsoft.com/office/powerpoint/2010/main" val="124728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430" y="1276183"/>
            <a:ext cx="2273489" cy="1126054"/>
          </a:xfrm>
          <a:prstGeom prst="rect">
            <a:avLst/>
          </a:prstGeom>
        </p:spPr>
      </p:pic>
      <p:pic>
        <p:nvPicPr>
          <p:cNvPr id="7" name="Picture 6"/>
          <p:cNvPicPr>
            <a:picLocks noChangeAspect="1"/>
          </p:cNvPicPr>
          <p:nvPr/>
        </p:nvPicPr>
        <p:blipFill>
          <a:blip r:embed="rId3"/>
          <a:stretch>
            <a:fillRect/>
          </a:stretch>
        </p:blipFill>
        <p:spPr>
          <a:xfrm>
            <a:off x="4852808" y="1256546"/>
            <a:ext cx="2524125" cy="1285875"/>
          </a:xfrm>
          <a:prstGeom prst="rect">
            <a:avLst/>
          </a:prstGeom>
        </p:spPr>
      </p:pic>
      <p:pic>
        <p:nvPicPr>
          <p:cNvPr id="8" name="Picture 7"/>
          <p:cNvPicPr>
            <a:picLocks noChangeAspect="1"/>
          </p:cNvPicPr>
          <p:nvPr/>
        </p:nvPicPr>
        <p:blipFill>
          <a:blip r:embed="rId4"/>
          <a:stretch>
            <a:fillRect/>
          </a:stretch>
        </p:blipFill>
        <p:spPr>
          <a:xfrm>
            <a:off x="7825311" y="2167955"/>
            <a:ext cx="2200275" cy="1066800"/>
          </a:xfrm>
          <a:prstGeom prst="rect">
            <a:avLst/>
          </a:prstGeom>
        </p:spPr>
      </p:pic>
      <p:pic>
        <p:nvPicPr>
          <p:cNvPr id="9" name="Picture 8"/>
          <p:cNvPicPr>
            <a:picLocks noChangeAspect="1"/>
          </p:cNvPicPr>
          <p:nvPr/>
        </p:nvPicPr>
        <p:blipFill>
          <a:blip r:embed="rId5"/>
          <a:stretch>
            <a:fillRect/>
          </a:stretch>
        </p:blipFill>
        <p:spPr>
          <a:xfrm>
            <a:off x="2510975" y="2117647"/>
            <a:ext cx="2095500" cy="1400175"/>
          </a:xfrm>
          <a:prstGeom prst="rect">
            <a:avLst/>
          </a:prstGeom>
        </p:spPr>
      </p:pic>
      <p:pic>
        <p:nvPicPr>
          <p:cNvPr id="10" name="Picture 9"/>
          <p:cNvPicPr>
            <a:picLocks noChangeAspect="1"/>
          </p:cNvPicPr>
          <p:nvPr/>
        </p:nvPicPr>
        <p:blipFill>
          <a:blip r:embed="rId6"/>
          <a:stretch>
            <a:fillRect/>
          </a:stretch>
        </p:blipFill>
        <p:spPr>
          <a:xfrm>
            <a:off x="5384940" y="2901196"/>
            <a:ext cx="1781175" cy="895350"/>
          </a:xfrm>
          <a:prstGeom prst="rect">
            <a:avLst/>
          </a:prstGeom>
        </p:spPr>
      </p:pic>
      <p:pic>
        <p:nvPicPr>
          <p:cNvPr id="12" name="Picture 11"/>
          <p:cNvPicPr>
            <a:picLocks noChangeAspect="1"/>
          </p:cNvPicPr>
          <p:nvPr/>
        </p:nvPicPr>
        <p:blipFill>
          <a:blip r:embed="rId7"/>
          <a:stretch>
            <a:fillRect/>
          </a:stretch>
        </p:blipFill>
        <p:spPr>
          <a:xfrm>
            <a:off x="532102" y="4729030"/>
            <a:ext cx="1931817" cy="1574935"/>
          </a:xfrm>
          <a:prstGeom prst="rect">
            <a:avLst/>
          </a:prstGeom>
        </p:spPr>
      </p:pic>
      <p:sp>
        <p:nvSpPr>
          <p:cNvPr id="13" name="TextBox 12"/>
          <p:cNvSpPr txBox="1"/>
          <p:nvPr/>
        </p:nvSpPr>
        <p:spPr>
          <a:xfrm>
            <a:off x="1891468" y="5714712"/>
            <a:ext cx="4974956" cy="830997"/>
          </a:xfrm>
          <a:prstGeom prst="rect">
            <a:avLst/>
          </a:prstGeom>
          <a:noFill/>
        </p:spPr>
        <p:txBody>
          <a:bodyPr wrap="square" rtlCol="0">
            <a:spAutoFit/>
          </a:bodyPr>
          <a:lstStyle/>
          <a:p>
            <a:r>
              <a:rPr lang="en-GB" sz="4800" dirty="0"/>
              <a:t>@</a:t>
            </a:r>
            <a:r>
              <a:rPr lang="en-GB" sz="4800" dirty="0" err="1"/>
              <a:t>FaithPrimary</a:t>
            </a:r>
            <a:endParaRPr lang="en-GB" sz="4800" dirty="0"/>
          </a:p>
        </p:txBody>
      </p:sp>
      <p:sp>
        <p:nvSpPr>
          <p:cNvPr id="11" name="TextBox 10"/>
          <p:cNvSpPr txBox="1"/>
          <p:nvPr/>
        </p:nvSpPr>
        <p:spPr>
          <a:xfrm>
            <a:off x="426761" y="473359"/>
            <a:ext cx="8359429" cy="707886"/>
          </a:xfrm>
          <a:prstGeom prst="rect">
            <a:avLst/>
          </a:prstGeom>
          <a:noFill/>
        </p:spPr>
        <p:txBody>
          <a:bodyPr wrap="square" rtlCol="0">
            <a:spAutoFit/>
          </a:bodyPr>
          <a:lstStyle/>
          <a:p>
            <a:pPr algn="ctr"/>
            <a:r>
              <a:rPr lang="en-GB" sz="4000" u="sng" dirty="0"/>
              <a:t>Who else can I ask for support?</a:t>
            </a:r>
          </a:p>
        </p:txBody>
      </p:sp>
      <p:sp>
        <p:nvSpPr>
          <p:cNvPr id="2" name="TextBox 1"/>
          <p:cNvSpPr txBox="1"/>
          <p:nvPr/>
        </p:nvSpPr>
        <p:spPr>
          <a:xfrm>
            <a:off x="2782957" y="4598504"/>
            <a:ext cx="5618921" cy="923330"/>
          </a:xfrm>
          <a:prstGeom prst="rect">
            <a:avLst/>
          </a:prstGeom>
          <a:noFill/>
        </p:spPr>
        <p:txBody>
          <a:bodyPr wrap="square" rtlCol="0">
            <a:spAutoFit/>
          </a:bodyPr>
          <a:lstStyle/>
          <a:p>
            <a:r>
              <a:rPr lang="en-GB" dirty="0"/>
              <a:t>This best place to look for support is our Twitter page as we often retweet organisations offering support and free virtual training. </a:t>
            </a:r>
          </a:p>
        </p:txBody>
      </p:sp>
    </p:spTree>
    <p:extLst>
      <p:ext uri="{BB962C8B-B14F-4D97-AF65-F5344CB8AC3E}">
        <p14:creationId xmlns:p14="http://schemas.microsoft.com/office/powerpoint/2010/main" val="16603023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A47011520F04BABBA966ABD87C343" ma:contentTypeVersion="13" ma:contentTypeDescription="Create a new document." ma:contentTypeScope="" ma:versionID="a44338c2e3bc598f980fd1f6351e89da">
  <xsd:schema xmlns:xsd="http://www.w3.org/2001/XMLSchema" xmlns:xs="http://www.w3.org/2001/XMLSchema" xmlns:p="http://schemas.microsoft.com/office/2006/metadata/properties" xmlns:ns3="55fa28af-cee5-4423-a0e1-e214d02d3f27" xmlns:ns4="72512ba2-39f2-41b8-bd23-7115cb2e9910" targetNamespace="http://schemas.microsoft.com/office/2006/metadata/properties" ma:root="true" ma:fieldsID="f3e5d9a141a0244cad2922c864ab8441" ns3:_="" ns4:_="">
    <xsd:import namespace="55fa28af-cee5-4423-a0e1-e214d02d3f27"/>
    <xsd:import namespace="72512ba2-39f2-41b8-bd23-7115cb2e99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a28af-cee5-4423-a0e1-e214d02d3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512ba2-39f2-41b8-bd23-7115cb2e99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50A25C-8053-4225-8385-D9FA8B2D71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a28af-cee5-4423-a0e1-e214d02d3f27"/>
    <ds:schemaRef ds:uri="72512ba2-39f2-41b8-bd23-7115cb2e9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3DDC43-5E89-4EF8-B809-DA0BC9E62711}">
  <ds:schemaRefs>
    <ds:schemaRef ds:uri="http://schemas.microsoft.com/sharepoint/v3/contenttype/forms"/>
  </ds:schemaRefs>
</ds:datastoreItem>
</file>

<file path=customXml/itemProps3.xml><?xml version="1.0" encoding="utf-8"?>
<ds:datastoreItem xmlns:ds="http://schemas.openxmlformats.org/officeDocument/2006/customXml" ds:itemID="{282985D7-5568-46FF-B664-D0DB9CD4A748}">
  <ds:schemaRefs>
    <ds:schemaRef ds:uri="http://www.w3.org/XML/1998/namespace"/>
    <ds:schemaRef ds:uri="http://schemas.microsoft.com/office/2006/metadata/properties"/>
    <ds:schemaRef ds:uri="55fa28af-cee5-4423-a0e1-e214d02d3f27"/>
    <ds:schemaRef ds:uri="72512ba2-39f2-41b8-bd23-7115cb2e9910"/>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89</TotalTime>
  <Words>514</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The Graduated Approach @FaithPrimary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Coffee Morning</dc:title>
  <dc:creator>Danielle Fox</dc:creator>
  <cp:lastModifiedBy>Danielle Fox</cp:lastModifiedBy>
  <cp:revision>13</cp:revision>
  <dcterms:created xsi:type="dcterms:W3CDTF">2020-11-04T20:02:14Z</dcterms:created>
  <dcterms:modified xsi:type="dcterms:W3CDTF">2022-01-31T14:55:40Z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0x010100B93A47011520F04BABBA966ABD87C343</vt:lpwstr>
  </property>
</Properties>
</file>