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6" r:id="rId5"/>
    <p:sldId id="257" r:id="rId6"/>
    <p:sldId id="258" r:id="rId7"/>
    <p:sldId id="259" r:id="rId8"/>
    <p:sldId id="261" r:id="rId9"/>
    <p:sldId id="262" r:id="rId10"/>
    <p:sldId id="263" r:id="rId11"/>
    <p:sldId id="264" r:id="rId12"/>
    <p:sldId id="265" r:id="rId13"/>
    <p:sldId id="266" r:id="rId14"/>
    <p:sldId id="267"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15" autoAdjust="0"/>
    <p:restoredTop sz="94660"/>
  </p:normalViewPr>
  <p:slideViewPr>
    <p:cSldViewPr snapToGrid="0">
      <p:cViewPr varScale="1">
        <p:scale>
          <a:sx n="114" d="100"/>
          <a:sy n="114" d="100"/>
        </p:scale>
        <p:origin x="43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3302AF-1426-46CC-9761-38FC50FCB7B5}" type="datetimeFigureOut">
              <a:rPr lang="en-GB" smtClean="0"/>
              <a:t>31/01/2022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B592CE-CD82-4180-841C-8CCE69C3E337}" type="slidenum">
              <a:rPr lang="en-GB" smtClean="0"/>
              <a:t>‹#›</a:t>
            </a:fld>
            <a:endParaRPr lang="en-GB"/>
          </a:p>
        </p:txBody>
      </p:sp>
    </p:spTree>
    <p:extLst>
      <p:ext uri="{BB962C8B-B14F-4D97-AF65-F5344CB8AC3E}">
        <p14:creationId xmlns:p14="http://schemas.microsoft.com/office/powerpoint/2010/main" val="2617239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8795E-0E9B-4551-8AD3-9E97B45FD6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1AEB99C-14F1-4B53-B1B8-CB423A474C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E9E44D7-6495-488F-9A75-FF039EA41B84}"/>
              </a:ext>
            </a:extLst>
          </p:cNvPr>
          <p:cNvSpPr>
            <a:spLocks noGrp="1"/>
          </p:cNvSpPr>
          <p:nvPr>
            <p:ph type="dt" sz="half" idx="10"/>
          </p:nvPr>
        </p:nvSpPr>
        <p:spPr/>
        <p:txBody>
          <a:bodyPr/>
          <a:lstStyle/>
          <a:p>
            <a:fld id="{BD8988AF-9CF3-4EF6-9E65-6D2BD1D46112}" type="datetimeFigureOut">
              <a:rPr lang="en-GB" smtClean="0"/>
              <a:t>31/01/2022</a:t>
            </a:fld>
            <a:endParaRPr lang="en-GB"/>
          </a:p>
        </p:txBody>
      </p:sp>
      <p:sp>
        <p:nvSpPr>
          <p:cNvPr id="5" name="Footer Placeholder 4">
            <a:extLst>
              <a:ext uri="{FF2B5EF4-FFF2-40B4-BE49-F238E27FC236}">
                <a16:creationId xmlns:a16="http://schemas.microsoft.com/office/drawing/2014/main" id="{22AAB3A3-311F-409C-A737-DE711AE893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D1CF1BE-13A1-4C56-9F51-BA147D3E59C8}"/>
              </a:ext>
            </a:extLst>
          </p:cNvPr>
          <p:cNvSpPr>
            <a:spLocks noGrp="1"/>
          </p:cNvSpPr>
          <p:nvPr>
            <p:ph type="sldNum" sz="quarter" idx="12"/>
          </p:nvPr>
        </p:nvSpPr>
        <p:spPr/>
        <p:txBody>
          <a:bodyPr/>
          <a:lstStyle/>
          <a:p>
            <a:fld id="{6C08E5E7-0B4F-443F-8EEB-DC588354E3DD}" type="slidenum">
              <a:rPr lang="en-GB" smtClean="0"/>
              <a:t>‹#›</a:t>
            </a:fld>
            <a:endParaRPr lang="en-GB"/>
          </a:p>
        </p:txBody>
      </p:sp>
    </p:spTree>
    <p:extLst>
      <p:ext uri="{BB962C8B-B14F-4D97-AF65-F5344CB8AC3E}">
        <p14:creationId xmlns:p14="http://schemas.microsoft.com/office/powerpoint/2010/main" val="1920426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31A8D-7109-4625-9582-B84BBB11971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1324C91-3AB4-4E83-9F27-A7B1D86ED26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0553A9-C767-4E7D-BE91-2ABB069C9EF0}"/>
              </a:ext>
            </a:extLst>
          </p:cNvPr>
          <p:cNvSpPr>
            <a:spLocks noGrp="1"/>
          </p:cNvSpPr>
          <p:nvPr>
            <p:ph type="dt" sz="half" idx="10"/>
          </p:nvPr>
        </p:nvSpPr>
        <p:spPr/>
        <p:txBody>
          <a:bodyPr/>
          <a:lstStyle/>
          <a:p>
            <a:fld id="{BD8988AF-9CF3-4EF6-9E65-6D2BD1D46112}" type="datetimeFigureOut">
              <a:rPr lang="en-GB" smtClean="0"/>
              <a:t>31/01/2022</a:t>
            </a:fld>
            <a:endParaRPr lang="en-GB"/>
          </a:p>
        </p:txBody>
      </p:sp>
      <p:sp>
        <p:nvSpPr>
          <p:cNvPr id="5" name="Footer Placeholder 4">
            <a:extLst>
              <a:ext uri="{FF2B5EF4-FFF2-40B4-BE49-F238E27FC236}">
                <a16:creationId xmlns:a16="http://schemas.microsoft.com/office/drawing/2014/main" id="{41313A78-E39C-45A2-96F8-B15E380BFBE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74D384-211C-4323-9EAC-4662C9CA74E9}"/>
              </a:ext>
            </a:extLst>
          </p:cNvPr>
          <p:cNvSpPr>
            <a:spLocks noGrp="1"/>
          </p:cNvSpPr>
          <p:nvPr>
            <p:ph type="sldNum" sz="quarter" idx="12"/>
          </p:nvPr>
        </p:nvSpPr>
        <p:spPr/>
        <p:txBody>
          <a:bodyPr/>
          <a:lstStyle/>
          <a:p>
            <a:fld id="{6C08E5E7-0B4F-443F-8EEB-DC588354E3DD}" type="slidenum">
              <a:rPr lang="en-GB" smtClean="0"/>
              <a:t>‹#›</a:t>
            </a:fld>
            <a:endParaRPr lang="en-GB"/>
          </a:p>
        </p:txBody>
      </p:sp>
    </p:spTree>
    <p:extLst>
      <p:ext uri="{BB962C8B-B14F-4D97-AF65-F5344CB8AC3E}">
        <p14:creationId xmlns:p14="http://schemas.microsoft.com/office/powerpoint/2010/main" val="4098967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A42DD4-9F84-4F78-B6AF-90EF5EAECD6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9EDDAC1-765B-40FC-ABCF-9E1B66175F8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55DE91-5037-4C88-ABB1-8FEEB8EE0F1B}"/>
              </a:ext>
            </a:extLst>
          </p:cNvPr>
          <p:cNvSpPr>
            <a:spLocks noGrp="1"/>
          </p:cNvSpPr>
          <p:nvPr>
            <p:ph type="dt" sz="half" idx="10"/>
          </p:nvPr>
        </p:nvSpPr>
        <p:spPr/>
        <p:txBody>
          <a:bodyPr/>
          <a:lstStyle/>
          <a:p>
            <a:fld id="{BD8988AF-9CF3-4EF6-9E65-6D2BD1D46112}" type="datetimeFigureOut">
              <a:rPr lang="en-GB" smtClean="0"/>
              <a:t>31/01/2022</a:t>
            </a:fld>
            <a:endParaRPr lang="en-GB"/>
          </a:p>
        </p:txBody>
      </p:sp>
      <p:sp>
        <p:nvSpPr>
          <p:cNvPr id="5" name="Footer Placeholder 4">
            <a:extLst>
              <a:ext uri="{FF2B5EF4-FFF2-40B4-BE49-F238E27FC236}">
                <a16:creationId xmlns:a16="http://schemas.microsoft.com/office/drawing/2014/main" id="{6B034C60-26E0-40C2-8CD5-AE6816DE10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BBF020-85B5-434F-9E69-1D2E2F564F7C}"/>
              </a:ext>
            </a:extLst>
          </p:cNvPr>
          <p:cNvSpPr>
            <a:spLocks noGrp="1"/>
          </p:cNvSpPr>
          <p:nvPr>
            <p:ph type="sldNum" sz="quarter" idx="12"/>
          </p:nvPr>
        </p:nvSpPr>
        <p:spPr/>
        <p:txBody>
          <a:bodyPr/>
          <a:lstStyle/>
          <a:p>
            <a:fld id="{6C08E5E7-0B4F-443F-8EEB-DC588354E3DD}" type="slidenum">
              <a:rPr lang="en-GB" smtClean="0"/>
              <a:t>‹#›</a:t>
            </a:fld>
            <a:endParaRPr lang="en-GB"/>
          </a:p>
        </p:txBody>
      </p:sp>
    </p:spTree>
    <p:extLst>
      <p:ext uri="{BB962C8B-B14F-4D97-AF65-F5344CB8AC3E}">
        <p14:creationId xmlns:p14="http://schemas.microsoft.com/office/powerpoint/2010/main" val="2519171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DD18E-508A-47D6-A62D-437622B290F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FFF328-E00E-4A96-B3ED-A28CD71CF3E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3CD984-D1A3-429B-AE04-D89BCCCAEEB8}"/>
              </a:ext>
            </a:extLst>
          </p:cNvPr>
          <p:cNvSpPr>
            <a:spLocks noGrp="1"/>
          </p:cNvSpPr>
          <p:nvPr>
            <p:ph type="dt" sz="half" idx="10"/>
          </p:nvPr>
        </p:nvSpPr>
        <p:spPr/>
        <p:txBody>
          <a:bodyPr/>
          <a:lstStyle/>
          <a:p>
            <a:fld id="{BD8988AF-9CF3-4EF6-9E65-6D2BD1D46112}" type="datetimeFigureOut">
              <a:rPr lang="en-GB" smtClean="0"/>
              <a:t>31/01/2022</a:t>
            </a:fld>
            <a:endParaRPr lang="en-GB"/>
          </a:p>
        </p:txBody>
      </p:sp>
      <p:sp>
        <p:nvSpPr>
          <p:cNvPr id="5" name="Footer Placeholder 4">
            <a:extLst>
              <a:ext uri="{FF2B5EF4-FFF2-40B4-BE49-F238E27FC236}">
                <a16:creationId xmlns:a16="http://schemas.microsoft.com/office/drawing/2014/main" id="{0C213229-436B-4D12-AD85-1C44FFDA45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C1212A-7A58-47C9-96DE-2B8B4527B0FE}"/>
              </a:ext>
            </a:extLst>
          </p:cNvPr>
          <p:cNvSpPr>
            <a:spLocks noGrp="1"/>
          </p:cNvSpPr>
          <p:nvPr>
            <p:ph type="sldNum" sz="quarter" idx="12"/>
          </p:nvPr>
        </p:nvSpPr>
        <p:spPr/>
        <p:txBody>
          <a:bodyPr/>
          <a:lstStyle/>
          <a:p>
            <a:fld id="{6C08E5E7-0B4F-443F-8EEB-DC588354E3DD}" type="slidenum">
              <a:rPr lang="en-GB" smtClean="0"/>
              <a:t>‹#›</a:t>
            </a:fld>
            <a:endParaRPr lang="en-GB"/>
          </a:p>
        </p:txBody>
      </p:sp>
    </p:spTree>
    <p:extLst>
      <p:ext uri="{BB962C8B-B14F-4D97-AF65-F5344CB8AC3E}">
        <p14:creationId xmlns:p14="http://schemas.microsoft.com/office/powerpoint/2010/main" val="1155700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47F5A-6D22-4D89-AAA3-DCB5BF0612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1C11BEE-E9CE-4A63-A60C-793ACA4D39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3B4D596-C60B-4210-A181-EE69B7A9E703}"/>
              </a:ext>
            </a:extLst>
          </p:cNvPr>
          <p:cNvSpPr>
            <a:spLocks noGrp="1"/>
          </p:cNvSpPr>
          <p:nvPr>
            <p:ph type="dt" sz="half" idx="10"/>
          </p:nvPr>
        </p:nvSpPr>
        <p:spPr/>
        <p:txBody>
          <a:bodyPr/>
          <a:lstStyle/>
          <a:p>
            <a:fld id="{BD8988AF-9CF3-4EF6-9E65-6D2BD1D46112}" type="datetimeFigureOut">
              <a:rPr lang="en-GB" smtClean="0"/>
              <a:t>31/01/2022</a:t>
            </a:fld>
            <a:endParaRPr lang="en-GB"/>
          </a:p>
        </p:txBody>
      </p:sp>
      <p:sp>
        <p:nvSpPr>
          <p:cNvPr id="5" name="Footer Placeholder 4">
            <a:extLst>
              <a:ext uri="{FF2B5EF4-FFF2-40B4-BE49-F238E27FC236}">
                <a16:creationId xmlns:a16="http://schemas.microsoft.com/office/drawing/2014/main" id="{2385E790-CD4D-4BB5-9AAD-2BA73283EA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1834F3-213B-456C-9C66-021FA23C6777}"/>
              </a:ext>
            </a:extLst>
          </p:cNvPr>
          <p:cNvSpPr>
            <a:spLocks noGrp="1"/>
          </p:cNvSpPr>
          <p:nvPr>
            <p:ph type="sldNum" sz="quarter" idx="12"/>
          </p:nvPr>
        </p:nvSpPr>
        <p:spPr/>
        <p:txBody>
          <a:bodyPr/>
          <a:lstStyle/>
          <a:p>
            <a:fld id="{6C08E5E7-0B4F-443F-8EEB-DC588354E3DD}" type="slidenum">
              <a:rPr lang="en-GB" smtClean="0"/>
              <a:t>‹#›</a:t>
            </a:fld>
            <a:endParaRPr lang="en-GB"/>
          </a:p>
        </p:txBody>
      </p:sp>
    </p:spTree>
    <p:extLst>
      <p:ext uri="{BB962C8B-B14F-4D97-AF65-F5344CB8AC3E}">
        <p14:creationId xmlns:p14="http://schemas.microsoft.com/office/powerpoint/2010/main" val="1854638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567EB-5F78-49A8-9AC6-664CA319B91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2DAA519-72A5-4CC5-BE2C-8D699BA5E34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97C0570-7813-4DF9-8CC4-5B1DF315A58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A745C33-4160-461A-A894-7D173D1D9ECF}"/>
              </a:ext>
            </a:extLst>
          </p:cNvPr>
          <p:cNvSpPr>
            <a:spLocks noGrp="1"/>
          </p:cNvSpPr>
          <p:nvPr>
            <p:ph type="dt" sz="half" idx="10"/>
          </p:nvPr>
        </p:nvSpPr>
        <p:spPr/>
        <p:txBody>
          <a:bodyPr/>
          <a:lstStyle/>
          <a:p>
            <a:fld id="{BD8988AF-9CF3-4EF6-9E65-6D2BD1D46112}" type="datetimeFigureOut">
              <a:rPr lang="en-GB" smtClean="0"/>
              <a:t>31/01/2022</a:t>
            </a:fld>
            <a:endParaRPr lang="en-GB"/>
          </a:p>
        </p:txBody>
      </p:sp>
      <p:sp>
        <p:nvSpPr>
          <p:cNvPr id="6" name="Footer Placeholder 5">
            <a:extLst>
              <a:ext uri="{FF2B5EF4-FFF2-40B4-BE49-F238E27FC236}">
                <a16:creationId xmlns:a16="http://schemas.microsoft.com/office/drawing/2014/main" id="{5B763B40-79EA-49D4-93AC-8C9F7AAF313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13AD61-7EB6-4396-A883-440C3CD92955}"/>
              </a:ext>
            </a:extLst>
          </p:cNvPr>
          <p:cNvSpPr>
            <a:spLocks noGrp="1"/>
          </p:cNvSpPr>
          <p:nvPr>
            <p:ph type="sldNum" sz="quarter" idx="12"/>
          </p:nvPr>
        </p:nvSpPr>
        <p:spPr/>
        <p:txBody>
          <a:bodyPr/>
          <a:lstStyle/>
          <a:p>
            <a:fld id="{6C08E5E7-0B4F-443F-8EEB-DC588354E3DD}" type="slidenum">
              <a:rPr lang="en-GB" smtClean="0"/>
              <a:t>‹#›</a:t>
            </a:fld>
            <a:endParaRPr lang="en-GB"/>
          </a:p>
        </p:txBody>
      </p:sp>
    </p:spTree>
    <p:extLst>
      <p:ext uri="{BB962C8B-B14F-4D97-AF65-F5344CB8AC3E}">
        <p14:creationId xmlns:p14="http://schemas.microsoft.com/office/powerpoint/2010/main" val="3559842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7E7D5-9D05-4C94-AE5E-91C15D8CC00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A3F59C4-0460-4531-A999-BEECFA1549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E608A9C-F74B-413C-AA1C-8C800052635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A67BE12-DA44-4939-9D4E-3FE3BCDD4B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C3E08D4-124E-49C2-A167-65B5F273560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E5B6529-CB59-4A2A-9A9A-0DD595843AE3}"/>
              </a:ext>
            </a:extLst>
          </p:cNvPr>
          <p:cNvSpPr>
            <a:spLocks noGrp="1"/>
          </p:cNvSpPr>
          <p:nvPr>
            <p:ph type="dt" sz="half" idx="10"/>
          </p:nvPr>
        </p:nvSpPr>
        <p:spPr/>
        <p:txBody>
          <a:bodyPr/>
          <a:lstStyle/>
          <a:p>
            <a:fld id="{BD8988AF-9CF3-4EF6-9E65-6D2BD1D46112}" type="datetimeFigureOut">
              <a:rPr lang="en-GB" smtClean="0"/>
              <a:t>31/01/2022</a:t>
            </a:fld>
            <a:endParaRPr lang="en-GB"/>
          </a:p>
        </p:txBody>
      </p:sp>
      <p:sp>
        <p:nvSpPr>
          <p:cNvPr id="8" name="Footer Placeholder 7">
            <a:extLst>
              <a:ext uri="{FF2B5EF4-FFF2-40B4-BE49-F238E27FC236}">
                <a16:creationId xmlns:a16="http://schemas.microsoft.com/office/drawing/2014/main" id="{BC3823DA-AD2D-4384-857D-858A70E8260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587D52D-D174-408E-81E4-EF3FFFA857EB}"/>
              </a:ext>
            </a:extLst>
          </p:cNvPr>
          <p:cNvSpPr>
            <a:spLocks noGrp="1"/>
          </p:cNvSpPr>
          <p:nvPr>
            <p:ph type="sldNum" sz="quarter" idx="12"/>
          </p:nvPr>
        </p:nvSpPr>
        <p:spPr/>
        <p:txBody>
          <a:bodyPr/>
          <a:lstStyle/>
          <a:p>
            <a:fld id="{6C08E5E7-0B4F-443F-8EEB-DC588354E3DD}" type="slidenum">
              <a:rPr lang="en-GB" smtClean="0"/>
              <a:t>‹#›</a:t>
            </a:fld>
            <a:endParaRPr lang="en-GB"/>
          </a:p>
        </p:txBody>
      </p:sp>
    </p:spTree>
    <p:extLst>
      <p:ext uri="{BB962C8B-B14F-4D97-AF65-F5344CB8AC3E}">
        <p14:creationId xmlns:p14="http://schemas.microsoft.com/office/powerpoint/2010/main" val="4042287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27A7F-2FAF-4519-A689-6D29325533E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372D3B9-C833-484C-B94B-55BBB8D77A84}"/>
              </a:ext>
            </a:extLst>
          </p:cNvPr>
          <p:cNvSpPr>
            <a:spLocks noGrp="1"/>
          </p:cNvSpPr>
          <p:nvPr>
            <p:ph type="dt" sz="half" idx="10"/>
          </p:nvPr>
        </p:nvSpPr>
        <p:spPr/>
        <p:txBody>
          <a:bodyPr/>
          <a:lstStyle/>
          <a:p>
            <a:fld id="{BD8988AF-9CF3-4EF6-9E65-6D2BD1D46112}" type="datetimeFigureOut">
              <a:rPr lang="en-GB" smtClean="0"/>
              <a:t>31/01/2022</a:t>
            </a:fld>
            <a:endParaRPr lang="en-GB"/>
          </a:p>
        </p:txBody>
      </p:sp>
      <p:sp>
        <p:nvSpPr>
          <p:cNvPr id="4" name="Footer Placeholder 3">
            <a:extLst>
              <a:ext uri="{FF2B5EF4-FFF2-40B4-BE49-F238E27FC236}">
                <a16:creationId xmlns:a16="http://schemas.microsoft.com/office/drawing/2014/main" id="{C0ABA279-D8BC-4FCF-A244-1A059515D60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A18AFBF-90C2-4ED3-AC81-A671E2128784}"/>
              </a:ext>
            </a:extLst>
          </p:cNvPr>
          <p:cNvSpPr>
            <a:spLocks noGrp="1"/>
          </p:cNvSpPr>
          <p:nvPr>
            <p:ph type="sldNum" sz="quarter" idx="12"/>
          </p:nvPr>
        </p:nvSpPr>
        <p:spPr/>
        <p:txBody>
          <a:bodyPr/>
          <a:lstStyle/>
          <a:p>
            <a:fld id="{6C08E5E7-0B4F-443F-8EEB-DC588354E3DD}" type="slidenum">
              <a:rPr lang="en-GB" smtClean="0"/>
              <a:t>‹#›</a:t>
            </a:fld>
            <a:endParaRPr lang="en-GB"/>
          </a:p>
        </p:txBody>
      </p:sp>
    </p:spTree>
    <p:extLst>
      <p:ext uri="{BB962C8B-B14F-4D97-AF65-F5344CB8AC3E}">
        <p14:creationId xmlns:p14="http://schemas.microsoft.com/office/powerpoint/2010/main" val="2635731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9AFDE4-BE9D-4DD2-8A3C-DACF93254831}"/>
              </a:ext>
            </a:extLst>
          </p:cNvPr>
          <p:cNvSpPr>
            <a:spLocks noGrp="1"/>
          </p:cNvSpPr>
          <p:nvPr>
            <p:ph type="dt" sz="half" idx="10"/>
          </p:nvPr>
        </p:nvSpPr>
        <p:spPr/>
        <p:txBody>
          <a:bodyPr/>
          <a:lstStyle/>
          <a:p>
            <a:fld id="{BD8988AF-9CF3-4EF6-9E65-6D2BD1D46112}" type="datetimeFigureOut">
              <a:rPr lang="en-GB" smtClean="0"/>
              <a:t>31/01/2022</a:t>
            </a:fld>
            <a:endParaRPr lang="en-GB"/>
          </a:p>
        </p:txBody>
      </p:sp>
      <p:sp>
        <p:nvSpPr>
          <p:cNvPr id="3" name="Footer Placeholder 2">
            <a:extLst>
              <a:ext uri="{FF2B5EF4-FFF2-40B4-BE49-F238E27FC236}">
                <a16:creationId xmlns:a16="http://schemas.microsoft.com/office/drawing/2014/main" id="{A666447E-A608-416D-84AC-D6639634FD0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1489722-2DD9-47FA-9234-C1B1786DC73C}"/>
              </a:ext>
            </a:extLst>
          </p:cNvPr>
          <p:cNvSpPr>
            <a:spLocks noGrp="1"/>
          </p:cNvSpPr>
          <p:nvPr>
            <p:ph type="sldNum" sz="quarter" idx="12"/>
          </p:nvPr>
        </p:nvSpPr>
        <p:spPr/>
        <p:txBody>
          <a:bodyPr/>
          <a:lstStyle/>
          <a:p>
            <a:fld id="{6C08E5E7-0B4F-443F-8EEB-DC588354E3DD}" type="slidenum">
              <a:rPr lang="en-GB" smtClean="0"/>
              <a:t>‹#›</a:t>
            </a:fld>
            <a:endParaRPr lang="en-GB"/>
          </a:p>
        </p:txBody>
      </p:sp>
    </p:spTree>
    <p:extLst>
      <p:ext uri="{BB962C8B-B14F-4D97-AF65-F5344CB8AC3E}">
        <p14:creationId xmlns:p14="http://schemas.microsoft.com/office/powerpoint/2010/main" val="2475292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58D86-E8DC-4164-B731-5B6EC07A37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66B743-473A-437C-AAFB-186AAE54CD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4004526-2456-41EA-99CD-7F824AFC4A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15F1D6F-3DAD-4AC6-99B1-BF0CD718FEB9}"/>
              </a:ext>
            </a:extLst>
          </p:cNvPr>
          <p:cNvSpPr>
            <a:spLocks noGrp="1"/>
          </p:cNvSpPr>
          <p:nvPr>
            <p:ph type="dt" sz="half" idx="10"/>
          </p:nvPr>
        </p:nvSpPr>
        <p:spPr/>
        <p:txBody>
          <a:bodyPr/>
          <a:lstStyle/>
          <a:p>
            <a:fld id="{BD8988AF-9CF3-4EF6-9E65-6D2BD1D46112}" type="datetimeFigureOut">
              <a:rPr lang="en-GB" smtClean="0"/>
              <a:t>31/01/2022</a:t>
            </a:fld>
            <a:endParaRPr lang="en-GB"/>
          </a:p>
        </p:txBody>
      </p:sp>
      <p:sp>
        <p:nvSpPr>
          <p:cNvPr id="6" name="Footer Placeholder 5">
            <a:extLst>
              <a:ext uri="{FF2B5EF4-FFF2-40B4-BE49-F238E27FC236}">
                <a16:creationId xmlns:a16="http://schemas.microsoft.com/office/drawing/2014/main" id="{41B40584-BDE2-44F6-A3AC-4F26F65ECD2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6DDA145-D12E-44BE-BCD2-59BA5E476B7A}"/>
              </a:ext>
            </a:extLst>
          </p:cNvPr>
          <p:cNvSpPr>
            <a:spLocks noGrp="1"/>
          </p:cNvSpPr>
          <p:nvPr>
            <p:ph type="sldNum" sz="quarter" idx="12"/>
          </p:nvPr>
        </p:nvSpPr>
        <p:spPr/>
        <p:txBody>
          <a:bodyPr/>
          <a:lstStyle/>
          <a:p>
            <a:fld id="{6C08E5E7-0B4F-443F-8EEB-DC588354E3DD}" type="slidenum">
              <a:rPr lang="en-GB" smtClean="0"/>
              <a:t>‹#›</a:t>
            </a:fld>
            <a:endParaRPr lang="en-GB"/>
          </a:p>
        </p:txBody>
      </p:sp>
    </p:spTree>
    <p:extLst>
      <p:ext uri="{BB962C8B-B14F-4D97-AF65-F5344CB8AC3E}">
        <p14:creationId xmlns:p14="http://schemas.microsoft.com/office/powerpoint/2010/main" val="3448563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C3AB5-62AC-4EDF-8F1C-161EC4F2D6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8F61F57-54E9-4681-A201-542EC5AF89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6233FBA-98C5-429D-BC86-19BB1CA731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3B69AAB-0A6B-4D5F-B43C-3D3A027C3FE8}"/>
              </a:ext>
            </a:extLst>
          </p:cNvPr>
          <p:cNvSpPr>
            <a:spLocks noGrp="1"/>
          </p:cNvSpPr>
          <p:nvPr>
            <p:ph type="dt" sz="half" idx="10"/>
          </p:nvPr>
        </p:nvSpPr>
        <p:spPr/>
        <p:txBody>
          <a:bodyPr/>
          <a:lstStyle/>
          <a:p>
            <a:fld id="{BD8988AF-9CF3-4EF6-9E65-6D2BD1D46112}" type="datetimeFigureOut">
              <a:rPr lang="en-GB" smtClean="0"/>
              <a:t>31/01/2022</a:t>
            </a:fld>
            <a:endParaRPr lang="en-GB"/>
          </a:p>
        </p:txBody>
      </p:sp>
      <p:sp>
        <p:nvSpPr>
          <p:cNvPr id="6" name="Footer Placeholder 5">
            <a:extLst>
              <a:ext uri="{FF2B5EF4-FFF2-40B4-BE49-F238E27FC236}">
                <a16:creationId xmlns:a16="http://schemas.microsoft.com/office/drawing/2014/main" id="{5FCB55F2-E279-47E7-A391-C97B5C13B4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7B1D197-AFA6-467F-8B46-578F03932573}"/>
              </a:ext>
            </a:extLst>
          </p:cNvPr>
          <p:cNvSpPr>
            <a:spLocks noGrp="1"/>
          </p:cNvSpPr>
          <p:nvPr>
            <p:ph type="sldNum" sz="quarter" idx="12"/>
          </p:nvPr>
        </p:nvSpPr>
        <p:spPr/>
        <p:txBody>
          <a:bodyPr/>
          <a:lstStyle/>
          <a:p>
            <a:fld id="{6C08E5E7-0B4F-443F-8EEB-DC588354E3DD}" type="slidenum">
              <a:rPr lang="en-GB" smtClean="0"/>
              <a:t>‹#›</a:t>
            </a:fld>
            <a:endParaRPr lang="en-GB"/>
          </a:p>
        </p:txBody>
      </p:sp>
    </p:spTree>
    <p:extLst>
      <p:ext uri="{BB962C8B-B14F-4D97-AF65-F5344CB8AC3E}">
        <p14:creationId xmlns:p14="http://schemas.microsoft.com/office/powerpoint/2010/main" val="706339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D12086-E1CF-4BF6-A72B-5CA4038E22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5C1DC91-3125-4E53-A3AC-21AE53A563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15896C-C36B-44D4-84A0-DBB4499AE0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8988AF-9CF3-4EF6-9E65-6D2BD1D46112}" type="datetimeFigureOut">
              <a:rPr lang="en-GB" smtClean="0"/>
              <a:t>31/01/2022</a:t>
            </a:fld>
            <a:endParaRPr lang="en-GB"/>
          </a:p>
        </p:txBody>
      </p:sp>
      <p:sp>
        <p:nvSpPr>
          <p:cNvPr id="5" name="Footer Placeholder 4">
            <a:extLst>
              <a:ext uri="{FF2B5EF4-FFF2-40B4-BE49-F238E27FC236}">
                <a16:creationId xmlns:a16="http://schemas.microsoft.com/office/drawing/2014/main" id="{9B9404BC-C522-4730-8C38-3409445EA7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341A6D6-9880-41A0-958C-C0F887DB4B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08E5E7-0B4F-443F-8EEB-DC588354E3DD}" type="slidenum">
              <a:rPr lang="en-GB" smtClean="0"/>
              <a:t>‹#›</a:t>
            </a:fld>
            <a:endParaRPr lang="en-GB"/>
          </a:p>
        </p:txBody>
      </p:sp>
    </p:spTree>
    <p:extLst>
      <p:ext uri="{BB962C8B-B14F-4D97-AF65-F5344CB8AC3E}">
        <p14:creationId xmlns:p14="http://schemas.microsoft.com/office/powerpoint/2010/main" val="11505988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40B9AC67-EF53-4872-BFA1-4A057570F9CF}"/>
              </a:ext>
            </a:extLst>
          </p:cNvPr>
          <p:cNvGraphicFramePr>
            <a:graphicFrameLocks noGrp="1"/>
          </p:cNvGraphicFramePr>
          <p:nvPr>
            <p:extLst>
              <p:ext uri="{D42A27DB-BD31-4B8C-83A1-F6EECF244321}">
                <p14:modId xmlns:p14="http://schemas.microsoft.com/office/powerpoint/2010/main" val="2144034247"/>
              </p:ext>
            </p:extLst>
          </p:nvPr>
        </p:nvGraphicFramePr>
        <p:xfrm>
          <a:off x="92765" y="0"/>
          <a:ext cx="12006470" cy="1378096"/>
        </p:xfrm>
        <a:graphic>
          <a:graphicData uri="http://schemas.openxmlformats.org/drawingml/2006/table">
            <a:tbl>
              <a:tblPr firstRow="1" bandRow="1">
                <a:tableStyleId>{5C22544A-7EE6-4342-B048-85BDC9FD1C3A}</a:tableStyleId>
              </a:tblPr>
              <a:tblGrid>
                <a:gridCol w="3966818">
                  <a:extLst>
                    <a:ext uri="{9D8B030D-6E8A-4147-A177-3AD203B41FA5}">
                      <a16:colId xmlns:a16="http://schemas.microsoft.com/office/drawing/2014/main" val="3139528953"/>
                    </a:ext>
                  </a:extLst>
                </a:gridCol>
                <a:gridCol w="4019826">
                  <a:extLst>
                    <a:ext uri="{9D8B030D-6E8A-4147-A177-3AD203B41FA5}">
                      <a16:colId xmlns:a16="http://schemas.microsoft.com/office/drawing/2014/main" val="2859858269"/>
                    </a:ext>
                  </a:extLst>
                </a:gridCol>
                <a:gridCol w="4019826">
                  <a:extLst>
                    <a:ext uri="{9D8B030D-6E8A-4147-A177-3AD203B41FA5}">
                      <a16:colId xmlns:a16="http://schemas.microsoft.com/office/drawing/2014/main" val="1500775685"/>
                    </a:ext>
                  </a:extLst>
                </a:gridCol>
              </a:tblGrid>
              <a:tr h="1378096">
                <a:tc>
                  <a:txBody>
                    <a:bodyPr/>
                    <a:lstStyle/>
                    <a:p>
                      <a:r>
                        <a:rPr lang="en-US" sz="2200" dirty="0">
                          <a:solidFill>
                            <a:schemeClr val="accent5">
                              <a:lumMod val="50000"/>
                            </a:schemeClr>
                          </a:solidFill>
                        </a:rPr>
                        <a:t>Open and honest communication</a:t>
                      </a:r>
                      <a:endParaRPr lang="en-GB" sz="2200" dirty="0">
                        <a:solidFill>
                          <a:schemeClr val="accent5">
                            <a:lumMod val="50000"/>
                          </a:schemeClr>
                        </a:solidFill>
                      </a:endParaRPr>
                    </a:p>
                  </a:txBody>
                  <a:tcPr>
                    <a:solidFill>
                      <a:schemeClr val="bg1"/>
                    </a:solidFill>
                  </a:tcPr>
                </a:tc>
                <a:tc>
                  <a:txBody>
                    <a:bodyPr/>
                    <a:lstStyle/>
                    <a:p>
                      <a:r>
                        <a:rPr lang="en-US" sz="2200" dirty="0">
                          <a:solidFill>
                            <a:schemeClr val="accent5">
                              <a:lumMod val="50000"/>
                            </a:schemeClr>
                          </a:solidFill>
                        </a:rPr>
                        <a:t>Appropriate and effective teaching an learning</a:t>
                      </a:r>
                      <a:endParaRPr lang="en-GB" sz="2200" dirty="0">
                        <a:solidFill>
                          <a:schemeClr val="accent5">
                            <a:lumMod val="50000"/>
                          </a:schemeClr>
                        </a:solidFill>
                      </a:endParaRPr>
                    </a:p>
                  </a:txBody>
                  <a:tcPr>
                    <a:solidFill>
                      <a:schemeClr val="bg1"/>
                    </a:solidFill>
                  </a:tcPr>
                </a:tc>
                <a:tc>
                  <a:txBody>
                    <a:bodyPr/>
                    <a:lstStyle/>
                    <a:p>
                      <a:r>
                        <a:rPr lang="en-US" sz="2200" dirty="0">
                          <a:solidFill>
                            <a:schemeClr val="accent5">
                              <a:lumMod val="50000"/>
                            </a:schemeClr>
                          </a:solidFill>
                        </a:rPr>
                        <a:t>A partnership approach</a:t>
                      </a:r>
                      <a:endParaRPr lang="en-GB" sz="2200" dirty="0">
                        <a:solidFill>
                          <a:schemeClr val="accent5">
                            <a:lumMod val="50000"/>
                          </a:schemeClr>
                        </a:solidFill>
                      </a:endParaRPr>
                    </a:p>
                  </a:txBody>
                  <a:tcPr>
                    <a:solidFill>
                      <a:schemeClr val="bg1"/>
                    </a:solidFill>
                  </a:tcPr>
                </a:tc>
                <a:extLst>
                  <a:ext uri="{0D108BD9-81ED-4DB2-BD59-A6C34878D82A}">
                    <a16:rowId xmlns:a16="http://schemas.microsoft.com/office/drawing/2014/main" val="642325244"/>
                  </a:ext>
                </a:extLst>
              </a:tr>
            </a:tbl>
          </a:graphicData>
        </a:graphic>
      </p:graphicFrame>
      <p:sp>
        <p:nvSpPr>
          <p:cNvPr id="8" name="Rectangle 7">
            <a:extLst>
              <a:ext uri="{FF2B5EF4-FFF2-40B4-BE49-F238E27FC236}">
                <a16:creationId xmlns:a16="http://schemas.microsoft.com/office/drawing/2014/main" id="{261E31DA-7612-4E54-816B-8916BB1B572D}"/>
              </a:ext>
            </a:extLst>
          </p:cNvPr>
          <p:cNvSpPr/>
          <p:nvPr/>
        </p:nvSpPr>
        <p:spPr>
          <a:xfrm>
            <a:off x="4598033" y="2179868"/>
            <a:ext cx="6401241" cy="923330"/>
          </a:xfrm>
          <a:prstGeom prst="rect">
            <a:avLst/>
          </a:prstGeom>
          <a:noFill/>
        </p:spPr>
        <p:txBody>
          <a:bodyPr wrap="none" lIns="91440" tIns="45720" rIns="91440" bIns="45720">
            <a:spAutoFit/>
          </a:bodyPr>
          <a:lstStyle/>
          <a:p>
            <a:pPr algn="ctr"/>
            <a:r>
              <a:rPr lang="en-US" sz="5400" dirty="0">
                <a:ln w="0"/>
                <a:solidFill>
                  <a:schemeClr val="accent1"/>
                </a:solidFill>
                <a:effectLst>
                  <a:outerShdw blurRad="38100" dist="25400" dir="5400000" algn="ctr" rotWithShape="0">
                    <a:srgbClr val="6E747A">
                      <a:alpha val="43000"/>
                    </a:srgbClr>
                  </a:outerShdw>
                </a:effectLst>
              </a:rPr>
              <a:t>Faith’s Inclusion Offer </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pic>
        <p:nvPicPr>
          <p:cNvPr id="9" name="Picture 8">
            <a:extLst>
              <a:ext uri="{FF2B5EF4-FFF2-40B4-BE49-F238E27FC236}">
                <a16:creationId xmlns:a16="http://schemas.microsoft.com/office/drawing/2014/main" id="{03BB65DA-E08F-4A51-A1CC-1FB21CF79897}"/>
              </a:ext>
            </a:extLst>
          </p:cNvPr>
          <p:cNvPicPr>
            <a:picLocks noChangeAspect="1"/>
          </p:cNvPicPr>
          <p:nvPr/>
        </p:nvPicPr>
        <p:blipFill>
          <a:blip r:embed="rId2"/>
          <a:stretch>
            <a:fillRect/>
          </a:stretch>
        </p:blipFill>
        <p:spPr>
          <a:xfrm>
            <a:off x="196622" y="2821069"/>
            <a:ext cx="1865443" cy="2930827"/>
          </a:xfrm>
          <a:prstGeom prst="rect">
            <a:avLst/>
          </a:prstGeom>
        </p:spPr>
      </p:pic>
      <p:sp>
        <p:nvSpPr>
          <p:cNvPr id="10" name="Speech Bubble: Rectangle 9">
            <a:extLst>
              <a:ext uri="{FF2B5EF4-FFF2-40B4-BE49-F238E27FC236}">
                <a16:creationId xmlns:a16="http://schemas.microsoft.com/office/drawing/2014/main" id="{B317A124-E5B5-4D11-AA74-F73C5F13538C}"/>
              </a:ext>
            </a:extLst>
          </p:cNvPr>
          <p:cNvSpPr/>
          <p:nvPr/>
        </p:nvSpPr>
        <p:spPr>
          <a:xfrm>
            <a:off x="4139823" y="3233057"/>
            <a:ext cx="7268547" cy="2687216"/>
          </a:xfrm>
          <a:prstGeom prst="wedgeRectCallout">
            <a:avLst>
              <a:gd name="adj1" fmla="val -73464"/>
              <a:gd name="adj2" fmla="val 0"/>
            </a:avLst>
          </a:prstGeom>
          <a:noFill/>
          <a:ln w="444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D9251F9A-6172-4CDE-8D17-1955060A3A68}"/>
              </a:ext>
            </a:extLst>
          </p:cNvPr>
          <p:cNvSpPr/>
          <p:nvPr/>
        </p:nvSpPr>
        <p:spPr>
          <a:xfrm>
            <a:off x="6665267" y="3448448"/>
            <a:ext cx="2217658" cy="523220"/>
          </a:xfrm>
          <a:prstGeom prst="rect">
            <a:avLst/>
          </a:prstGeom>
          <a:noFill/>
        </p:spPr>
        <p:txBody>
          <a:bodyPr wrap="none" lIns="91440" tIns="45720" rIns="91440" bIns="45720">
            <a:spAutoFit/>
          </a:bodyPr>
          <a:lstStyle/>
          <a:p>
            <a:pPr algn="ctr"/>
            <a:r>
              <a:rPr lang="en-US" sz="2800" u="sng" dirty="0">
                <a:ln w="0"/>
                <a:effectLst>
                  <a:outerShdw blurRad="38100" dist="19050" dir="2700000" algn="tl" rotWithShape="0">
                    <a:schemeClr val="dk1">
                      <a:alpha val="40000"/>
                    </a:schemeClr>
                  </a:outerShdw>
                </a:effectLst>
              </a:rPr>
              <a:t>Our SEN Offer</a:t>
            </a:r>
          </a:p>
        </p:txBody>
      </p:sp>
      <p:sp>
        <p:nvSpPr>
          <p:cNvPr id="12" name="Rectangle 11">
            <a:extLst>
              <a:ext uri="{FF2B5EF4-FFF2-40B4-BE49-F238E27FC236}">
                <a16:creationId xmlns:a16="http://schemas.microsoft.com/office/drawing/2014/main" id="{F28B2530-707A-4A5D-AEC9-028BD9DF6E0C}"/>
              </a:ext>
            </a:extLst>
          </p:cNvPr>
          <p:cNvSpPr/>
          <p:nvPr/>
        </p:nvSpPr>
        <p:spPr>
          <a:xfrm>
            <a:off x="4844467" y="4187059"/>
            <a:ext cx="6154807" cy="1477328"/>
          </a:xfrm>
          <a:prstGeom prst="rect">
            <a:avLst/>
          </a:prstGeom>
          <a:noFill/>
        </p:spPr>
        <p:txBody>
          <a:bodyPr wrap="squar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Miss Fox is the Inclusion Manager at our school. It is her job to work with children, teachers, parents and outside agencies.  Miss Fox is </a:t>
            </a:r>
            <a:r>
              <a:rPr lang="en-US" b="0" cap="none" spc="0">
                <a:ln w="0"/>
                <a:solidFill>
                  <a:schemeClr val="tx1"/>
                </a:solidFill>
                <a:effectLst>
                  <a:outerShdw blurRad="38100" dist="19050" dir="2700000" algn="tl" rotWithShape="0">
                    <a:schemeClr val="dk1">
                      <a:alpha val="40000"/>
                    </a:schemeClr>
                  </a:outerShdw>
                </a:effectLst>
              </a:rPr>
              <a:t>also our SENCO</a:t>
            </a:r>
            <a:r>
              <a:rPr lang="en-US" b="0" cap="none" spc="0" dirty="0">
                <a:ln w="0"/>
                <a:solidFill>
                  <a:schemeClr val="tx1"/>
                </a:solidFill>
                <a:effectLst>
                  <a:outerShdw blurRad="38100" dist="19050" dir="2700000" algn="tl" rotWithShape="0">
                    <a:schemeClr val="dk1">
                      <a:alpha val="40000"/>
                    </a:schemeClr>
                  </a:outerShdw>
                </a:effectLst>
              </a:rPr>
              <a:t>, which means Special Educational Needs Co-Ordinator. If you woul</a:t>
            </a:r>
            <a:r>
              <a:rPr lang="en-US" dirty="0">
                <a:ln w="0"/>
                <a:effectLst>
                  <a:outerShdw blurRad="38100" dist="19050" dir="2700000" algn="tl" rotWithShape="0">
                    <a:schemeClr val="dk1">
                      <a:alpha val="40000"/>
                    </a:schemeClr>
                  </a:outerShdw>
                </a:effectLst>
              </a:rPr>
              <a:t>d like to know more please contact her on 0151 233 5092</a:t>
            </a:r>
            <a:endParaRPr lang="en-US" b="0" cap="none" spc="0" dirty="0">
              <a:ln w="0"/>
              <a:solidFill>
                <a:schemeClr val="tx1"/>
              </a:solidFill>
              <a:effectLst>
                <a:outerShdw blurRad="38100" dist="19050" dir="2700000" algn="tl" rotWithShape="0">
                  <a:schemeClr val="dk1">
                    <a:alpha val="40000"/>
                  </a:schemeClr>
                </a:outerShdw>
              </a:effectLst>
            </a:endParaRPr>
          </a:p>
        </p:txBody>
      </p:sp>
      <p:pic>
        <p:nvPicPr>
          <p:cNvPr id="1026" name="Picture 2" descr="green tick.png | Corby Borough Council">
            <a:extLst>
              <a:ext uri="{FF2B5EF4-FFF2-40B4-BE49-F238E27FC236}">
                <a16:creationId xmlns:a16="http://schemas.microsoft.com/office/drawing/2014/main" id="{4B430744-730C-45CE-8790-84E6C71BE7D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861040" y="689048"/>
            <a:ext cx="536606" cy="536606"/>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green tick.png | Corby Borough Council">
            <a:extLst>
              <a:ext uri="{FF2B5EF4-FFF2-40B4-BE49-F238E27FC236}">
                <a16:creationId xmlns:a16="http://schemas.microsoft.com/office/drawing/2014/main" id="{F572BB27-1B56-4792-895E-12A8EEAE3132}"/>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5272395" y="638117"/>
            <a:ext cx="536606" cy="536606"/>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green tick.png | Corby Borough Council">
            <a:extLst>
              <a:ext uri="{FF2B5EF4-FFF2-40B4-BE49-F238E27FC236}">
                <a16:creationId xmlns:a16="http://schemas.microsoft.com/office/drawing/2014/main" id="{AE31F8F8-3079-4C24-8591-B1E4A2644B76}"/>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9515799" y="638117"/>
            <a:ext cx="536606" cy="5366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1904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F4DA90B-1B1E-4FFC-B5B1-BA8B6A293B39}"/>
              </a:ext>
            </a:extLst>
          </p:cNvPr>
          <p:cNvSpPr txBox="1"/>
          <p:nvPr/>
        </p:nvSpPr>
        <p:spPr>
          <a:xfrm>
            <a:off x="0" y="93306"/>
            <a:ext cx="12192000" cy="707886"/>
          </a:xfrm>
          <a:prstGeom prst="rect">
            <a:avLst/>
          </a:prstGeom>
          <a:solidFill>
            <a:schemeClr val="accent4">
              <a:lumMod val="20000"/>
              <a:lumOff val="80000"/>
            </a:schemeClr>
          </a:solidFill>
        </p:spPr>
        <p:txBody>
          <a:bodyPr wrap="square" rtlCol="0">
            <a:spAutoFit/>
          </a:bodyPr>
          <a:lstStyle/>
          <a:p>
            <a:pPr algn="ctr"/>
            <a:r>
              <a:rPr lang="en-US" sz="4000" dirty="0">
                <a:solidFill>
                  <a:schemeClr val="accent4">
                    <a:lumMod val="75000"/>
                  </a:schemeClr>
                </a:solidFill>
              </a:rPr>
              <a:t>Appropriate and Effective Teaching and Learning </a:t>
            </a:r>
            <a:endParaRPr lang="en-GB" sz="4000" dirty="0">
              <a:solidFill>
                <a:schemeClr val="accent4">
                  <a:lumMod val="75000"/>
                </a:schemeClr>
              </a:solidFill>
            </a:endParaRPr>
          </a:p>
        </p:txBody>
      </p:sp>
      <p:pic>
        <p:nvPicPr>
          <p:cNvPr id="5" name="Picture 4">
            <a:extLst>
              <a:ext uri="{FF2B5EF4-FFF2-40B4-BE49-F238E27FC236}">
                <a16:creationId xmlns:a16="http://schemas.microsoft.com/office/drawing/2014/main" id="{B39EB5CA-F1BB-4D0B-A66F-446B4AACCDA2}"/>
              </a:ext>
            </a:extLst>
          </p:cNvPr>
          <p:cNvPicPr>
            <a:picLocks noChangeAspect="1"/>
          </p:cNvPicPr>
          <p:nvPr/>
        </p:nvPicPr>
        <p:blipFill>
          <a:blip r:embed="rId2"/>
          <a:stretch>
            <a:fillRect/>
          </a:stretch>
        </p:blipFill>
        <p:spPr>
          <a:xfrm>
            <a:off x="0" y="1016636"/>
            <a:ext cx="941713" cy="1479540"/>
          </a:xfrm>
          <a:prstGeom prst="rect">
            <a:avLst/>
          </a:prstGeom>
        </p:spPr>
      </p:pic>
      <p:sp>
        <p:nvSpPr>
          <p:cNvPr id="12" name="Rectangle 11">
            <a:extLst>
              <a:ext uri="{FF2B5EF4-FFF2-40B4-BE49-F238E27FC236}">
                <a16:creationId xmlns:a16="http://schemas.microsoft.com/office/drawing/2014/main" id="{FD1F663C-E0F4-4E7C-8399-80ACEF0E830A}"/>
              </a:ext>
            </a:extLst>
          </p:cNvPr>
          <p:cNvSpPr/>
          <p:nvPr/>
        </p:nvSpPr>
        <p:spPr>
          <a:xfrm>
            <a:off x="1384949" y="801192"/>
            <a:ext cx="10411749" cy="707886"/>
          </a:xfrm>
          <a:prstGeom prst="rect">
            <a:avLst/>
          </a:prstGeom>
          <a:solidFill>
            <a:schemeClr val="accent4">
              <a:lumMod val="40000"/>
              <a:lumOff val="60000"/>
            </a:schemeClr>
          </a:solidFill>
        </p:spPr>
        <p:txBody>
          <a:bodyPr wrap="square">
            <a:spAutoFit/>
          </a:bodyPr>
          <a:lstStyle/>
          <a:p>
            <a:r>
              <a:rPr lang="en-US" sz="2000" b="1" dirty="0">
                <a:solidFill>
                  <a:schemeClr val="accent4">
                    <a:lumMod val="75000"/>
                  </a:schemeClr>
                </a:solidFill>
              </a:rPr>
              <a:t>A range of resources and approaches are used across school to support learning for children operating at different levels.</a:t>
            </a:r>
          </a:p>
        </p:txBody>
      </p:sp>
      <p:sp>
        <p:nvSpPr>
          <p:cNvPr id="8" name="TextBox 7">
            <a:extLst>
              <a:ext uri="{FF2B5EF4-FFF2-40B4-BE49-F238E27FC236}">
                <a16:creationId xmlns:a16="http://schemas.microsoft.com/office/drawing/2014/main" id="{53CDCD70-8CF5-415D-9B0E-04C875293BB4}"/>
              </a:ext>
            </a:extLst>
          </p:cNvPr>
          <p:cNvSpPr txBox="1"/>
          <p:nvPr/>
        </p:nvSpPr>
        <p:spPr>
          <a:xfrm>
            <a:off x="1384949" y="1756406"/>
            <a:ext cx="8029638" cy="4093428"/>
          </a:xfrm>
          <a:prstGeom prst="rect">
            <a:avLst/>
          </a:prstGeom>
          <a:noFill/>
        </p:spPr>
        <p:txBody>
          <a:bodyPr wrap="square" rtlCol="0">
            <a:spAutoFit/>
          </a:bodyPr>
          <a:lstStyle/>
          <a:p>
            <a:pPr marL="342900" indent="-342900">
              <a:buFont typeface="Arial" panose="020B0604020202020204" pitchFamily="34" charset="0"/>
              <a:buChar char="•"/>
            </a:pPr>
            <a:r>
              <a:rPr lang="en-US" sz="1600" b="1" dirty="0">
                <a:solidFill>
                  <a:schemeClr val="accent4">
                    <a:lumMod val="75000"/>
                  </a:schemeClr>
                </a:solidFill>
              </a:rPr>
              <a:t>All classrooms have different types of practical and visual apparatus to support learning and progress.</a:t>
            </a:r>
          </a:p>
          <a:p>
            <a:pPr marL="342900" indent="-342900">
              <a:buFont typeface="Arial" panose="020B0604020202020204" pitchFamily="34" charset="0"/>
              <a:buChar char="•"/>
            </a:pPr>
            <a:endParaRPr lang="en-US" sz="1600" b="1" dirty="0">
              <a:solidFill>
                <a:schemeClr val="accent4">
                  <a:lumMod val="75000"/>
                </a:schemeClr>
              </a:solidFill>
            </a:endParaRPr>
          </a:p>
          <a:p>
            <a:pPr marL="342900" indent="-342900">
              <a:buFont typeface="Arial" panose="020B0604020202020204" pitchFamily="34" charset="0"/>
              <a:buChar char="•"/>
            </a:pPr>
            <a:r>
              <a:rPr lang="en-US" sz="1600" b="1" dirty="0">
                <a:solidFill>
                  <a:schemeClr val="accent4">
                    <a:lumMod val="75000"/>
                  </a:schemeClr>
                </a:solidFill>
              </a:rPr>
              <a:t>Every classroom has a “tool box” that all children have access to and can be used to regulate themselves.</a:t>
            </a:r>
          </a:p>
          <a:p>
            <a:pPr marL="342900" indent="-342900">
              <a:buFont typeface="Arial" panose="020B0604020202020204" pitchFamily="34" charset="0"/>
              <a:buChar char="•"/>
            </a:pPr>
            <a:endParaRPr lang="en-US" sz="1600" b="1" dirty="0">
              <a:solidFill>
                <a:schemeClr val="accent4">
                  <a:lumMod val="75000"/>
                </a:schemeClr>
              </a:solidFill>
            </a:endParaRPr>
          </a:p>
          <a:p>
            <a:pPr marL="342900" indent="-342900">
              <a:buFont typeface="Arial" panose="020B0604020202020204" pitchFamily="34" charset="0"/>
              <a:buChar char="•"/>
            </a:pPr>
            <a:r>
              <a:rPr lang="en-US" sz="1600" b="1" dirty="0">
                <a:solidFill>
                  <a:schemeClr val="accent4">
                    <a:lumMod val="75000"/>
                  </a:schemeClr>
                </a:solidFill>
              </a:rPr>
              <a:t>We have a range of ICT equipment that is used to support children recording their work in different ways across the school environment.</a:t>
            </a:r>
          </a:p>
          <a:p>
            <a:pPr marL="342900" indent="-342900">
              <a:buFont typeface="Arial" panose="020B0604020202020204" pitchFamily="34" charset="0"/>
              <a:buChar char="•"/>
            </a:pPr>
            <a:endParaRPr lang="en-US" sz="1600" b="1" dirty="0">
              <a:solidFill>
                <a:schemeClr val="accent4">
                  <a:lumMod val="75000"/>
                </a:schemeClr>
              </a:solidFill>
            </a:endParaRPr>
          </a:p>
          <a:p>
            <a:pPr marL="342900" indent="-342900">
              <a:buFont typeface="Arial" panose="020B0604020202020204" pitchFamily="34" charset="0"/>
              <a:buChar char="•"/>
            </a:pPr>
            <a:r>
              <a:rPr lang="en-US" sz="1600" b="1" dirty="0">
                <a:solidFill>
                  <a:schemeClr val="accent4">
                    <a:lumMod val="75000"/>
                  </a:schemeClr>
                </a:solidFill>
              </a:rPr>
              <a:t>Classroom </a:t>
            </a:r>
            <a:r>
              <a:rPr lang="en-US" sz="1600" b="1" dirty="0" err="1">
                <a:solidFill>
                  <a:schemeClr val="accent4">
                    <a:lumMod val="75000"/>
                  </a:schemeClr>
                </a:solidFill>
              </a:rPr>
              <a:t>Organisation</a:t>
            </a:r>
            <a:r>
              <a:rPr lang="en-US" sz="1600" b="1" dirty="0">
                <a:solidFill>
                  <a:schemeClr val="accent4">
                    <a:lumMod val="75000"/>
                  </a:schemeClr>
                </a:solidFill>
              </a:rPr>
              <a:t> accommodates children with physical, hearing or sight impairment.</a:t>
            </a:r>
          </a:p>
          <a:p>
            <a:endParaRPr lang="en-US" sz="1600" b="1" dirty="0">
              <a:solidFill>
                <a:schemeClr val="accent4">
                  <a:lumMod val="75000"/>
                </a:schemeClr>
              </a:solidFill>
            </a:endParaRPr>
          </a:p>
          <a:p>
            <a:pPr marL="342900" indent="-342900">
              <a:buFont typeface="Arial" panose="020B0604020202020204" pitchFamily="34" charset="0"/>
              <a:buChar char="•"/>
            </a:pPr>
            <a:r>
              <a:rPr lang="en-US" sz="1600" b="1" dirty="0">
                <a:solidFill>
                  <a:schemeClr val="accent4">
                    <a:lumMod val="75000"/>
                  </a:schemeClr>
                </a:solidFill>
              </a:rPr>
              <a:t>Our behavior policy is based around the Zones of Regulation, which helps children to understand the different emotions they feel , identify possible triggers and ways to manage this.</a:t>
            </a:r>
          </a:p>
          <a:p>
            <a:endParaRPr lang="en-US" sz="2000" b="1" dirty="0">
              <a:solidFill>
                <a:schemeClr val="accent4">
                  <a:lumMod val="75000"/>
                </a:schemeClr>
              </a:solidFill>
            </a:endParaRPr>
          </a:p>
        </p:txBody>
      </p:sp>
      <p:sp>
        <p:nvSpPr>
          <p:cNvPr id="2" name="TextBox 1">
            <a:extLst>
              <a:ext uri="{FF2B5EF4-FFF2-40B4-BE49-F238E27FC236}">
                <a16:creationId xmlns:a16="http://schemas.microsoft.com/office/drawing/2014/main" id="{94DC860F-4535-4071-8115-28845E7FB2F8}"/>
              </a:ext>
            </a:extLst>
          </p:cNvPr>
          <p:cNvSpPr txBox="1"/>
          <p:nvPr/>
        </p:nvSpPr>
        <p:spPr>
          <a:xfrm>
            <a:off x="0" y="6214188"/>
            <a:ext cx="12192000" cy="461665"/>
          </a:xfrm>
          <a:prstGeom prst="rect">
            <a:avLst/>
          </a:prstGeom>
          <a:solidFill>
            <a:schemeClr val="bg1"/>
          </a:solidFill>
        </p:spPr>
        <p:txBody>
          <a:bodyPr wrap="square" rtlCol="0">
            <a:spAutoFit/>
          </a:bodyPr>
          <a:lstStyle/>
          <a:p>
            <a:pPr algn="ctr"/>
            <a:r>
              <a:rPr lang="en-GB" sz="2400" dirty="0">
                <a:solidFill>
                  <a:schemeClr val="accent4">
                    <a:lumMod val="75000"/>
                  </a:schemeClr>
                </a:solidFill>
              </a:rPr>
              <a:t>When specialist resources are required these will be secured</a:t>
            </a:r>
          </a:p>
        </p:txBody>
      </p:sp>
    </p:spTree>
    <p:extLst>
      <p:ext uri="{BB962C8B-B14F-4D97-AF65-F5344CB8AC3E}">
        <p14:creationId xmlns:p14="http://schemas.microsoft.com/office/powerpoint/2010/main" val="360758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F4DA90B-1B1E-4FFC-B5B1-BA8B6A293B39}"/>
              </a:ext>
            </a:extLst>
          </p:cNvPr>
          <p:cNvSpPr txBox="1"/>
          <p:nvPr/>
        </p:nvSpPr>
        <p:spPr>
          <a:xfrm>
            <a:off x="0" y="93306"/>
            <a:ext cx="12192000" cy="707886"/>
          </a:xfrm>
          <a:prstGeom prst="rect">
            <a:avLst/>
          </a:prstGeom>
          <a:solidFill>
            <a:schemeClr val="accent6">
              <a:lumMod val="75000"/>
            </a:schemeClr>
          </a:solidFill>
        </p:spPr>
        <p:txBody>
          <a:bodyPr wrap="square" rtlCol="0">
            <a:spAutoFit/>
          </a:bodyPr>
          <a:lstStyle/>
          <a:p>
            <a:pPr algn="ctr"/>
            <a:r>
              <a:rPr lang="en-GB" sz="4000" dirty="0">
                <a:solidFill>
                  <a:schemeClr val="bg1"/>
                </a:solidFill>
              </a:rPr>
              <a:t>       A Partnership Approach </a:t>
            </a:r>
          </a:p>
        </p:txBody>
      </p:sp>
      <p:pic>
        <p:nvPicPr>
          <p:cNvPr id="5" name="Picture 4">
            <a:extLst>
              <a:ext uri="{FF2B5EF4-FFF2-40B4-BE49-F238E27FC236}">
                <a16:creationId xmlns:a16="http://schemas.microsoft.com/office/drawing/2014/main" id="{B39EB5CA-F1BB-4D0B-A66F-446B4AACCDA2}"/>
              </a:ext>
            </a:extLst>
          </p:cNvPr>
          <p:cNvPicPr>
            <a:picLocks noChangeAspect="1"/>
          </p:cNvPicPr>
          <p:nvPr/>
        </p:nvPicPr>
        <p:blipFill>
          <a:blip r:embed="rId2"/>
          <a:stretch>
            <a:fillRect/>
          </a:stretch>
        </p:blipFill>
        <p:spPr>
          <a:xfrm>
            <a:off x="5625143" y="1286226"/>
            <a:ext cx="941713" cy="1479540"/>
          </a:xfrm>
          <a:prstGeom prst="rect">
            <a:avLst/>
          </a:prstGeom>
        </p:spPr>
      </p:pic>
      <p:sp>
        <p:nvSpPr>
          <p:cNvPr id="12" name="Rectangle 11">
            <a:extLst>
              <a:ext uri="{FF2B5EF4-FFF2-40B4-BE49-F238E27FC236}">
                <a16:creationId xmlns:a16="http://schemas.microsoft.com/office/drawing/2014/main" id="{FD1F663C-E0F4-4E7C-8399-80ACEF0E830A}"/>
              </a:ext>
            </a:extLst>
          </p:cNvPr>
          <p:cNvSpPr/>
          <p:nvPr/>
        </p:nvSpPr>
        <p:spPr>
          <a:xfrm>
            <a:off x="941711" y="2937342"/>
            <a:ext cx="10646907" cy="400110"/>
          </a:xfrm>
          <a:prstGeom prst="rect">
            <a:avLst/>
          </a:prstGeom>
          <a:solidFill>
            <a:schemeClr val="accent6">
              <a:lumMod val="60000"/>
              <a:lumOff val="40000"/>
            </a:schemeClr>
          </a:solidFill>
        </p:spPr>
        <p:txBody>
          <a:bodyPr wrap="square">
            <a:spAutoFit/>
          </a:bodyPr>
          <a:lstStyle/>
          <a:p>
            <a:pPr algn="ctr"/>
            <a:r>
              <a:rPr lang="en-US" sz="2000" b="1" u="sng" dirty="0">
                <a:solidFill>
                  <a:schemeClr val="bg1"/>
                </a:solidFill>
              </a:rPr>
              <a:t>How we work with you to identify your child’s needs.</a:t>
            </a:r>
          </a:p>
        </p:txBody>
      </p:sp>
      <p:sp>
        <p:nvSpPr>
          <p:cNvPr id="9" name="TextBox 8">
            <a:extLst>
              <a:ext uri="{FF2B5EF4-FFF2-40B4-BE49-F238E27FC236}">
                <a16:creationId xmlns:a16="http://schemas.microsoft.com/office/drawing/2014/main" id="{D141B724-40D5-435C-B300-1B4153FE6990}"/>
              </a:ext>
            </a:extLst>
          </p:cNvPr>
          <p:cNvSpPr txBox="1"/>
          <p:nvPr/>
        </p:nvSpPr>
        <p:spPr>
          <a:xfrm>
            <a:off x="941711" y="3280494"/>
            <a:ext cx="10646907" cy="3170099"/>
          </a:xfrm>
          <a:prstGeom prst="rect">
            <a:avLst/>
          </a:prstGeom>
          <a:solidFill>
            <a:schemeClr val="accent6">
              <a:lumMod val="60000"/>
              <a:lumOff val="40000"/>
            </a:schemeClr>
          </a:solidFill>
        </p:spPr>
        <p:txBody>
          <a:bodyPr wrap="square" rtlCol="0">
            <a:spAutoFit/>
          </a:bodyPr>
          <a:lstStyle/>
          <a:p>
            <a:pPr marL="285750" indent="-285750">
              <a:buFont typeface="Arial" panose="020B0604020202020204" pitchFamily="34" charset="0"/>
              <a:buChar char="•"/>
            </a:pPr>
            <a:endParaRPr lang="en-GB" sz="2000" dirty="0">
              <a:solidFill>
                <a:schemeClr val="bg1"/>
              </a:solidFill>
            </a:endParaRPr>
          </a:p>
          <a:p>
            <a:pPr marL="285750" indent="-285750">
              <a:buFont typeface="Arial" panose="020B0604020202020204" pitchFamily="34" charset="0"/>
              <a:buChar char="•"/>
            </a:pPr>
            <a:r>
              <a:rPr lang="en-GB" sz="2000" dirty="0">
                <a:solidFill>
                  <a:schemeClr val="bg1"/>
                </a:solidFill>
              </a:rPr>
              <a:t>We involve you in all decisions and listen to your view</a:t>
            </a:r>
          </a:p>
          <a:p>
            <a:pPr marL="285750" indent="-285750">
              <a:buFont typeface="Arial" panose="020B0604020202020204" pitchFamily="34" charset="0"/>
              <a:buChar char="•"/>
            </a:pPr>
            <a:endParaRPr lang="en-GB" sz="2000" dirty="0">
              <a:solidFill>
                <a:schemeClr val="bg1"/>
              </a:solidFill>
            </a:endParaRPr>
          </a:p>
          <a:p>
            <a:pPr marL="285750" indent="-285750">
              <a:buFont typeface="Arial" panose="020B0604020202020204" pitchFamily="34" charset="0"/>
              <a:buChar char="•"/>
            </a:pPr>
            <a:r>
              <a:rPr lang="en-GB" sz="2000" dirty="0">
                <a:solidFill>
                  <a:schemeClr val="bg1"/>
                </a:solidFill>
              </a:rPr>
              <a:t>We involve your child in the decisions about their learning</a:t>
            </a:r>
          </a:p>
          <a:p>
            <a:pPr marL="285750" indent="-285750">
              <a:buFont typeface="Arial" panose="020B0604020202020204" pitchFamily="34" charset="0"/>
              <a:buChar char="•"/>
            </a:pPr>
            <a:endParaRPr lang="en-GB" sz="2000" dirty="0">
              <a:solidFill>
                <a:schemeClr val="bg1"/>
              </a:solidFill>
            </a:endParaRPr>
          </a:p>
          <a:p>
            <a:pPr marL="285750" indent="-285750">
              <a:buFont typeface="Arial" panose="020B0604020202020204" pitchFamily="34" charset="0"/>
              <a:buChar char="•"/>
            </a:pPr>
            <a:r>
              <a:rPr lang="en-GB" sz="2000" dirty="0">
                <a:solidFill>
                  <a:schemeClr val="bg1"/>
                </a:solidFill>
              </a:rPr>
              <a:t>We ask for you permission to involve other professionals to work with your child. The content of their involvement is confidential and is only shared with you and relevant staff</a:t>
            </a:r>
          </a:p>
          <a:p>
            <a:pPr marL="285750" indent="-285750">
              <a:buFont typeface="Arial" panose="020B0604020202020204" pitchFamily="34" charset="0"/>
              <a:buChar char="•"/>
            </a:pPr>
            <a:endParaRPr lang="en-GB" sz="2000" dirty="0">
              <a:solidFill>
                <a:schemeClr val="bg1"/>
              </a:solidFill>
            </a:endParaRPr>
          </a:p>
          <a:p>
            <a:pPr marL="285750" indent="-285750">
              <a:buFont typeface="Arial" panose="020B0604020202020204" pitchFamily="34" charset="0"/>
              <a:buChar char="•"/>
            </a:pPr>
            <a:r>
              <a:rPr lang="en-GB" sz="2000" dirty="0">
                <a:solidFill>
                  <a:schemeClr val="bg1"/>
                </a:solidFill>
              </a:rPr>
              <a:t>We can support you in contacting organisations who can give advice and support.</a:t>
            </a:r>
          </a:p>
          <a:p>
            <a:pPr marL="285750" indent="-285750">
              <a:buFont typeface="Arial" panose="020B0604020202020204" pitchFamily="34" charset="0"/>
              <a:buChar char="•"/>
            </a:pPr>
            <a:endParaRPr lang="en-GB" sz="2000" dirty="0">
              <a:solidFill>
                <a:schemeClr val="bg1"/>
              </a:solidFill>
            </a:endParaRPr>
          </a:p>
        </p:txBody>
      </p:sp>
    </p:spTree>
    <p:extLst>
      <p:ext uri="{BB962C8B-B14F-4D97-AF65-F5344CB8AC3E}">
        <p14:creationId xmlns:p14="http://schemas.microsoft.com/office/powerpoint/2010/main" val="1981421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F4DA90B-1B1E-4FFC-B5B1-BA8B6A293B39}"/>
              </a:ext>
            </a:extLst>
          </p:cNvPr>
          <p:cNvSpPr txBox="1"/>
          <p:nvPr/>
        </p:nvSpPr>
        <p:spPr>
          <a:xfrm>
            <a:off x="0" y="93306"/>
            <a:ext cx="12192000" cy="707886"/>
          </a:xfrm>
          <a:prstGeom prst="rect">
            <a:avLst/>
          </a:prstGeom>
          <a:solidFill>
            <a:schemeClr val="accent6">
              <a:lumMod val="75000"/>
            </a:schemeClr>
          </a:solidFill>
        </p:spPr>
        <p:txBody>
          <a:bodyPr wrap="square" rtlCol="0">
            <a:spAutoFit/>
          </a:bodyPr>
          <a:lstStyle/>
          <a:p>
            <a:pPr algn="ctr"/>
            <a:r>
              <a:rPr lang="en-GB" sz="4000" dirty="0">
                <a:solidFill>
                  <a:schemeClr val="bg1"/>
                </a:solidFill>
              </a:rPr>
              <a:t>       A Partnership Approach </a:t>
            </a:r>
          </a:p>
        </p:txBody>
      </p:sp>
      <p:sp>
        <p:nvSpPr>
          <p:cNvPr id="12" name="Rectangle 11">
            <a:extLst>
              <a:ext uri="{FF2B5EF4-FFF2-40B4-BE49-F238E27FC236}">
                <a16:creationId xmlns:a16="http://schemas.microsoft.com/office/drawing/2014/main" id="{FD1F663C-E0F4-4E7C-8399-80ACEF0E830A}"/>
              </a:ext>
            </a:extLst>
          </p:cNvPr>
          <p:cNvSpPr/>
          <p:nvPr/>
        </p:nvSpPr>
        <p:spPr>
          <a:xfrm>
            <a:off x="1072340" y="801192"/>
            <a:ext cx="10646907" cy="400110"/>
          </a:xfrm>
          <a:prstGeom prst="rect">
            <a:avLst/>
          </a:prstGeom>
          <a:solidFill>
            <a:schemeClr val="accent6">
              <a:lumMod val="60000"/>
              <a:lumOff val="40000"/>
            </a:schemeClr>
          </a:solidFill>
        </p:spPr>
        <p:txBody>
          <a:bodyPr wrap="square">
            <a:spAutoFit/>
          </a:bodyPr>
          <a:lstStyle/>
          <a:p>
            <a:pPr algn="ctr"/>
            <a:r>
              <a:rPr lang="en-US" sz="2000" b="1" u="sng" dirty="0">
                <a:solidFill>
                  <a:schemeClr val="bg1"/>
                </a:solidFill>
              </a:rPr>
              <a:t>The school will involve you in all decisions and listen to your views.</a:t>
            </a:r>
          </a:p>
        </p:txBody>
      </p:sp>
      <p:pic>
        <p:nvPicPr>
          <p:cNvPr id="2052" name="Picture 4" descr="OnlineLabels Clip Art - Nuclear Family Silhouette">
            <a:extLst>
              <a:ext uri="{FF2B5EF4-FFF2-40B4-BE49-F238E27FC236}">
                <a16:creationId xmlns:a16="http://schemas.microsoft.com/office/drawing/2014/main" id="{7B746624-1A9B-44C7-8A0B-D5092BC05A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6704" y="3250016"/>
            <a:ext cx="2667000" cy="17145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Rounded Corners 1">
            <a:extLst>
              <a:ext uri="{FF2B5EF4-FFF2-40B4-BE49-F238E27FC236}">
                <a16:creationId xmlns:a16="http://schemas.microsoft.com/office/drawing/2014/main" id="{29E09D1F-531E-4F62-A129-A398DA715D25}"/>
              </a:ext>
            </a:extLst>
          </p:cNvPr>
          <p:cNvSpPr/>
          <p:nvPr/>
        </p:nvSpPr>
        <p:spPr>
          <a:xfrm>
            <a:off x="319392" y="1376665"/>
            <a:ext cx="1539551" cy="2742896"/>
          </a:xfrm>
          <a:prstGeom prst="roundRect">
            <a:avLst/>
          </a:prstGeom>
          <a:noFill/>
          <a:ln w="317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CB9A2E25-6BD8-4319-9B37-919114F70C52}"/>
              </a:ext>
            </a:extLst>
          </p:cNvPr>
          <p:cNvSpPr txBox="1"/>
          <p:nvPr/>
        </p:nvSpPr>
        <p:spPr>
          <a:xfrm>
            <a:off x="302564" y="1733809"/>
            <a:ext cx="1539551" cy="1569660"/>
          </a:xfrm>
          <a:prstGeom prst="rect">
            <a:avLst/>
          </a:prstGeom>
          <a:noFill/>
        </p:spPr>
        <p:txBody>
          <a:bodyPr wrap="square" rtlCol="0">
            <a:spAutoFit/>
          </a:bodyPr>
          <a:lstStyle/>
          <a:p>
            <a:pPr algn="ctr"/>
            <a:r>
              <a:rPr lang="en-GB" sz="1200" b="1" dirty="0"/>
              <a:t>Parents / carers or teachers raise a concern about the progress of a child. Discussion with parents / parents , teachers, </a:t>
            </a:r>
            <a:r>
              <a:rPr lang="en-GB" sz="1200" b="1" dirty="0" err="1"/>
              <a:t>SENCo</a:t>
            </a:r>
            <a:r>
              <a:rPr lang="en-GB" sz="1200" b="1" dirty="0"/>
              <a:t> takes places.</a:t>
            </a:r>
          </a:p>
        </p:txBody>
      </p:sp>
      <p:sp>
        <p:nvSpPr>
          <p:cNvPr id="10" name="Rectangle: Rounded Corners 9">
            <a:extLst>
              <a:ext uri="{FF2B5EF4-FFF2-40B4-BE49-F238E27FC236}">
                <a16:creationId xmlns:a16="http://schemas.microsoft.com/office/drawing/2014/main" id="{83122A58-614E-42BD-A95B-7844F940B1A7}"/>
              </a:ext>
            </a:extLst>
          </p:cNvPr>
          <p:cNvSpPr/>
          <p:nvPr/>
        </p:nvSpPr>
        <p:spPr>
          <a:xfrm rot="5400000">
            <a:off x="5971324" y="928478"/>
            <a:ext cx="1539551" cy="2742896"/>
          </a:xfrm>
          <a:prstGeom prst="roundRect">
            <a:avLst/>
          </a:prstGeom>
          <a:noFill/>
          <a:ln w="317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FAB6B214-86EA-4E7F-918F-5286556354BA}"/>
              </a:ext>
            </a:extLst>
          </p:cNvPr>
          <p:cNvSpPr txBox="1"/>
          <p:nvPr/>
        </p:nvSpPr>
        <p:spPr>
          <a:xfrm>
            <a:off x="5523757" y="1804280"/>
            <a:ext cx="2512895" cy="830997"/>
          </a:xfrm>
          <a:prstGeom prst="rect">
            <a:avLst/>
          </a:prstGeom>
          <a:noFill/>
        </p:spPr>
        <p:txBody>
          <a:bodyPr wrap="square" rtlCol="0">
            <a:spAutoFit/>
          </a:bodyPr>
          <a:lstStyle/>
          <a:p>
            <a:pPr algn="ctr"/>
            <a:r>
              <a:rPr lang="en-GB" sz="1200" b="1" dirty="0"/>
              <a:t>Assessments are carried out to find our the specific area of need(s) of the child and ways o support at home discussed.</a:t>
            </a:r>
          </a:p>
        </p:txBody>
      </p:sp>
      <p:sp>
        <p:nvSpPr>
          <p:cNvPr id="13" name="Rectangle: Rounded Corners 12">
            <a:extLst>
              <a:ext uri="{FF2B5EF4-FFF2-40B4-BE49-F238E27FC236}">
                <a16:creationId xmlns:a16="http://schemas.microsoft.com/office/drawing/2014/main" id="{57D985E3-53DB-4D96-8BF2-D0255B6A3D10}"/>
              </a:ext>
            </a:extLst>
          </p:cNvPr>
          <p:cNvSpPr/>
          <p:nvPr/>
        </p:nvSpPr>
        <p:spPr>
          <a:xfrm rot="5400000">
            <a:off x="5971323" y="4586149"/>
            <a:ext cx="1539551" cy="2742896"/>
          </a:xfrm>
          <a:prstGeom prst="roundRect">
            <a:avLst/>
          </a:prstGeom>
          <a:noFill/>
          <a:ln w="317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a:extLst>
              <a:ext uri="{FF2B5EF4-FFF2-40B4-BE49-F238E27FC236}">
                <a16:creationId xmlns:a16="http://schemas.microsoft.com/office/drawing/2014/main" id="{51085A13-CC45-478B-916F-1696171BE9C1}"/>
              </a:ext>
            </a:extLst>
          </p:cNvPr>
          <p:cNvSpPr txBox="1"/>
          <p:nvPr/>
        </p:nvSpPr>
        <p:spPr>
          <a:xfrm>
            <a:off x="8484787" y="3499295"/>
            <a:ext cx="2512895" cy="1015663"/>
          </a:xfrm>
          <a:prstGeom prst="rect">
            <a:avLst/>
          </a:prstGeom>
          <a:noFill/>
        </p:spPr>
        <p:txBody>
          <a:bodyPr wrap="square" rtlCol="0">
            <a:spAutoFit/>
          </a:bodyPr>
          <a:lstStyle/>
          <a:p>
            <a:pPr algn="ctr"/>
            <a:r>
              <a:rPr lang="en-GB" sz="1200" b="1" dirty="0"/>
              <a:t>Targets addressing the needs are shared with parents / carers and pupils. Resources and teaching approaches are identified. Possible involvement from outside agencies.</a:t>
            </a:r>
          </a:p>
        </p:txBody>
      </p:sp>
      <p:sp>
        <p:nvSpPr>
          <p:cNvPr id="15" name="Rectangle: Rounded Corners 14">
            <a:extLst>
              <a:ext uri="{FF2B5EF4-FFF2-40B4-BE49-F238E27FC236}">
                <a16:creationId xmlns:a16="http://schemas.microsoft.com/office/drawing/2014/main" id="{FC915EBA-92A9-4EF2-AEA5-F9D0A3D3210F}"/>
              </a:ext>
            </a:extLst>
          </p:cNvPr>
          <p:cNvSpPr/>
          <p:nvPr/>
        </p:nvSpPr>
        <p:spPr>
          <a:xfrm rot="5400000">
            <a:off x="8971458" y="2788621"/>
            <a:ext cx="1539551" cy="2742896"/>
          </a:xfrm>
          <a:prstGeom prst="roundRect">
            <a:avLst/>
          </a:prstGeom>
          <a:noFill/>
          <a:ln w="317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960FF9EE-1A89-40FC-B68F-50E52E4C74B9}"/>
              </a:ext>
            </a:extLst>
          </p:cNvPr>
          <p:cNvSpPr txBox="1"/>
          <p:nvPr/>
        </p:nvSpPr>
        <p:spPr>
          <a:xfrm>
            <a:off x="5446704" y="5634431"/>
            <a:ext cx="2512895" cy="646331"/>
          </a:xfrm>
          <a:prstGeom prst="rect">
            <a:avLst/>
          </a:prstGeom>
          <a:noFill/>
        </p:spPr>
        <p:txBody>
          <a:bodyPr wrap="square" rtlCol="0">
            <a:spAutoFit/>
          </a:bodyPr>
          <a:lstStyle/>
          <a:p>
            <a:pPr algn="ctr"/>
            <a:r>
              <a:rPr lang="en-GB" sz="1200" b="1" dirty="0"/>
              <a:t>Teaching supports targets with appropriate interventions. Progress in monitored.</a:t>
            </a:r>
          </a:p>
        </p:txBody>
      </p:sp>
      <p:sp>
        <p:nvSpPr>
          <p:cNvPr id="17" name="TextBox 16">
            <a:extLst>
              <a:ext uri="{FF2B5EF4-FFF2-40B4-BE49-F238E27FC236}">
                <a16:creationId xmlns:a16="http://schemas.microsoft.com/office/drawing/2014/main" id="{A61A96C8-493A-47F4-BBEF-9274B4CDE787}"/>
              </a:ext>
            </a:extLst>
          </p:cNvPr>
          <p:cNvSpPr txBox="1"/>
          <p:nvPr/>
        </p:nvSpPr>
        <p:spPr>
          <a:xfrm>
            <a:off x="2562726" y="3876433"/>
            <a:ext cx="2512895" cy="646331"/>
          </a:xfrm>
          <a:prstGeom prst="rect">
            <a:avLst/>
          </a:prstGeom>
          <a:noFill/>
        </p:spPr>
        <p:txBody>
          <a:bodyPr wrap="square" rtlCol="0">
            <a:spAutoFit/>
          </a:bodyPr>
          <a:lstStyle/>
          <a:p>
            <a:pPr algn="ctr"/>
            <a:r>
              <a:rPr lang="en-GB" sz="1200" b="1" dirty="0"/>
              <a:t>Outcomes are assessed and reviewed with parents/carers and pupil.</a:t>
            </a:r>
          </a:p>
        </p:txBody>
      </p:sp>
      <p:sp>
        <p:nvSpPr>
          <p:cNvPr id="18" name="Rectangle: Rounded Corners 17">
            <a:extLst>
              <a:ext uri="{FF2B5EF4-FFF2-40B4-BE49-F238E27FC236}">
                <a16:creationId xmlns:a16="http://schemas.microsoft.com/office/drawing/2014/main" id="{B4074537-10DD-4165-B4E6-60775BAB855B}"/>
              </a:ext>
            </a:extLst>
          </p:cNvPr>
          <p:cNvSpPr/>
          <p:nvPr/>
        </p:nvSpPr>
        <p:spPr>
          <a:xfrm rot="5400000">
            <a:off x="3049399" y="2788622"/>
            <a:ext cx="1539551" cy="2742896"/>
          </a:xfrm>
          <a:prstGeom prst="roundRect">
            <a:avLst/>
          </a:prstGeom>
          <a:noFill/>
          <a:ln w="317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B39EB5CA-F1BB-4D0B-A66F-446B4AACCDA2}"/>
              </a:ext>
            </a:extLst>
          </p:cNvPr>
          <p:cNvPicPr>
            <a:picLocks noChangeAspect="1"/>
          </p:cNvPicPr>
          <p:nvPr/>
        </p:nvPicPr>
        <p:blipFill>
          <a:blip r:embed="rId3"/>
          <a:stretch>
            <a:fillRect/>
          </a:stretch>
        </p:blipFill>
        <p:spPr>
          <a:xfrm>
            <a:off x="7632176" y="3303469"/>
            <a:ext cx="447871" cy="703657"/>
          </a:xfrm>
          <a:prstGeom prst="rect">
            <a:avLst/>
          </a:prstGeom>
        </p:spPr>
      </p:pic>
      <p:sp>
        <p:nvSpPr>
          <p:cNvPr id="6" name="Arrow: Right 5">
            <a:extLst>
              <a:ext uri="{FF2B5EF4-FFF2-40B4-BE49-F238E27FC236}">
                <a16:creationId xmlns:a16="http://schemas.microsoft.com/office/drawing/2014/main" id="{5E3DF6F2-1776-4133-A93B-ADADB12B5161}"/>
              </a:ext>
            </a:extLst>
          </p:cNvPr>
          <p:cNvSpPr/>
          <p:nvPr/>
        </p:nvSpPr>
        <p:spPr>
          <a:xfrm>
            <a:off x="1927582" y="1324769"/>
            <a:ext cx="3450483" cy="565879"/>
          </a:xfrm>
          <a:prstGeom prst="rightArrow">
            <a:avLst/>
          </a:prstGeom>
          <a:solidFill>
            <a:schemeClr val="accent6">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8" name="Arrow: Bent 7">
            <a:extLst>
              <a:ext uri="{FF2B5EF4-FFF2-40B4-BE49-F238E27FC236}">
                <a16:creationId xmlns:a16="http://schemas.microsoft.com/office/drawing/2014/main" id="{650B6C82-B5BA-4E6B-B2DF-4B9C4E386B46}"/>
              </a:ext>
            </a:extLst>
          </p:cNvPr>
          <p:cNvSpPr/>
          <p:nvPr/>
        </p:nvSpPr>
        <p:spPr>
          <a:xfrm rot="5400000">
            <a:off x="8880523" y="1611861"/>
            <a:ext cx="1044955" cy="2237339"/>
          </a:xfrm>
          <a:prstGeom prst="bentArrow">
            <a:avLst>
              <a:gd name="adj1" fmla="val 25000"/>
              <a:gd name="adj2" fmla="val 50000"/>
              <a:gd name="adj3" fmla="val 25000"/>
              <a:gd name="adj4" fmla="val 4375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solidFill>
                <a:schemeClr val="tx1"/>
              </a:solidFill>
            </a:endParaRPr>
          </a:p>
        </p:txBody>
      </p:sp>
      <p:sp>
        <p:nvSpPr>
          <p:cNvPr id="21" name="Arrow: Bent 20">
            <a:extLst>
              <a:ext uri="{FF2B5EF4-FFF2-40B4-BE49-F238E27FC236}">
                <a16:creationId xmlns:a16="http://schemas.microsoft.com/office/drawing/2014/main" id="{91E67FB0-4BC6-4738-B401-56091A30466B}"/>
              </a:ext>
            </a:extLst>
          </p:cNvPr>
          <p:cNvSpPr/>
          <p:nvPr/>
        </p:nvSpPr>
        <p:spPr>
          <a:xfrm rot="10800000">
            <a:off x="8621486" y="5162384"/>
            <a:ext cx="1548881" cy="1416010"/>
          </a:xfrm>
          <a:prstGeom prst="bentArrow">
            <a:avLst>
              <a:gd name="adj1" fmla="val 25000"/>
              <a:gd name="adj2" fmla="val 50000"/>
              <a:gd name="adj3" fmla="val 25000"/>
              <a:gd name="adj4" fmla="val 42857"/>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solidFill>
                <a:schemeClr val="tx1"/>
              </a:solidFill>
            </a:endParaRPr>
          </a:p>
        </p:txBody>
      </p:sp>
      <p:sp>
        <p:nvSpPr>
          <p:cNvPr id="22" name="Arrow: Bent 21">
            <a:extLst>
              <a:ext uri="{FF2B5EF4-FFF2-40B4-BE49-F238E27FC236}">
                <a16:creationId xmlns:a16="http://schemas.microsoft.com/office/drawing/2014/main" id="{67F4FF97-C151-4F09-A70F-8B28C450F7EA}"/>
              </a:ext>
            </a:extLst>
          </p:cNvPr>
          <p:cNvSpPr/>
          <p:nvPr/>
        </p:nvSpPr>
        <p:spPr>
          <a:xfrm>
            <a:off x="3371349" y="1931894"/>
            <a:ext cx="1539551" cy="1316201"/>
          </a:xfrm>
          <a:prstGeom prst="bentArrow">
            <a:avLst>
              <a:gd name="adj1" fmla="val 25000"/>
              <a:gd name="adj2" fmla="val 50000"/>
              <a:gd name="adj3" fmla="val 25000"/>
              <a:gd name="adj4" fmla="val 4375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solidFill>
                <a:schemeClr val="tx1"/>
              </a:solidFill>
            </a:endParaRPr>
          </a:p>
        </p:txBody>
      </p:sp>
      <p:sp>
        <p:nvSpPr>
          <p:cNvPr id="23" name="Arrow: Bent 22">
            <a:extLst>
              <a:ext uri="{FF2B5EF4-FFF2-40B4-BE49-F238E27FC236}">
                <a16:creationId xmlns:a16="http://schemas.microsoft.com/office/drawing/2014/main" id="{BBF40EBE-784B-4E42-AF2F-44FD1160ED9D}"/>
              </a:ext>
            </a:extLst>
          </p:cNvPr>
          <p:cNvSpPr/>
          <p:nvPr/>
        </p:nvSpPr>
        <p:spPr>
          <a:xfrm rot="16200000">
            <a:off x="3474033" y="4639615"/>
            <a:ext cx="1044955" cy="2237339"/>
          </a:xfrm>
          <a:prstGeom prst="bentArrow">
            <a:avLst>
              <a:gd name="adj1" fmla="val 25000"/>
              <a:gd name="adj2" fmla="val 50000"/>
              <a:gd name="adj3" fmla="val 25000"/>
              <a:gd name="adj4" fmla="val 4375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4197107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F4DA90B-1B1E-4FFC-B5B1-BA8B6A293B39}"/>
              </a:ext>
            </a:extLst>
          </p:cNvPr>
          <p:cNvSpPr txBox="1"/>
          <p:nvPr/>
        </p:nvSpPr>
        <p:spPr>
          <a:xfrm>
            <a:off x="0" y="93306"/>
            <a:ext cx="12192000" cy="923330"/>
          </a:xfrm>
          <a:prstGeom prst="rect">
            <a:avLst/>
          </a:prstGeom>
          <a:solidFill>
            <a:schemeClr val="accent5">
              <a:lumMod val="40000"/>
              <a:lumOff val="60000"/>
            </a:schemeClr>
          </a:solidFill>
        </p:spPr>
        <p:txBody>
          <a:bodyPr wrap="square" rtlCol="0">
            <a:spAutoFit/>
          </a:bodyPr>
          <a:lstStyle/>
          <a:p>
            <a:pPr algn="ctr"/>
            <a:r>
              <a:rPr lang="en-US" sz="5400" dirty="0">
                <a:solidFill>
                  <a:schemeClr val="accent5">
                    <a:lumMod val="50000"/>
                  </a:schemeClr>
                </a:solidFill>
              </a:rPr>
              <a:t>Open and Honest Communication </a:t>
            </a:r>
            <a:endParaRPr lang="en-GB" sz="5400" dirty="0">
              <a:solidFill>
                <a:schemeClr val="accent5">
                  <a:lumMod val="50000"/>
                </a:schemeClr>
              </a:solidFill>
            </a:endParaRPr>
          </a:p>
        </p:txBody>
      </p:sp>
      <p:pic>
        <p:nvPicPr>
          <p:cNvPr id="5" name="Picture 4">
            <a:extLst>
              <a:ext uri="{FF2B5EF4-FFF2-40B4-BE49-F238E27FC236}">
                <a16:creationId xmlns:a16="http://schemas.microsoft.com/office/drawing/2014/main" id="{B39EB5CA-F1BB-4D0B-A66F-446B4AACCDA2}"/>
              </a:ext>
            </a:extLst>
          </p:cNvPr>
          <p:cNvPicPr>
            <a:picLocks noChangeAspect="1"/>
          </p:cNvPicPr>
          <p:nvPr/>
        </p:nvPicPr>
        <p:blipFill>
          <a:blip r:embed="rId2"/>
          <a:stretch>
            <a:fillRect/>
          </a:stretch>
        </p:blipFill>
        <p:spPr>
          <a:xfrm>
            <a:off x="0" y="1016636"/>
            <a:ext cx="941713" cy="1479540"/>
          </a:xfrm>
          <a:prstGeom prst="rect">
            <a:avLst/>
          </a:prstGeom>
        </p:spPr>
      </p:pic>
      <p:sp>
        <p:nvSpPr>
          <p:cNvPr id="6" name="TextBox 5">
            <a:extLst>
              <a:ext uri="{FF2B5EF4-FFF2-40B4-BE49-F238E27FC236}">
                <a16:creationId xmlns:a16="http://schemas.microsoft.com/office/drawing/2014/main" id="{E5F9EB7E-1C07-47BE-B92A-DDF43A6D04BC}"/>
              </a:ext>
            </a:extLst>
          </p:cNvPr>
          <p:cNvSpPr txBox="1"/>
          <p:nvPr/>
        </p:nvSpPr>
        <p:spPr>
          <a:xfrm>
            <a:off x="2509935" y="1231641"/>
            <a:ext cx="7837714" cy="461665"/>
          </a:xfrm>
          <a:prstGeom prst="rect">
            <a:avLst/>
          </a:prstGeom>
          <a:noFill/>
        </p:spPr>
        <p:txBody>
          <a:bodyPr wrap="square" rtlCol="0">
            <a:spAutoFit/>
          </a:bodyPr>
          <a:lstStyle/>
          <a:p>
            <a:pPr algn="ctr"/>
            <a:r>
              <a:rPr lang="en-US" sz="2400" b="1" u="sng" dirty="0">
                <a:solidFill>
                  <a:schemeClr val="accent5">
                    <a:lumMod val="50000"/>
                  </a:schemeClr>
                </a:solidFill>
              </a:rPr>
              <a:t>How to speak the Inclusion Manager if you have a concern</a:t>
            </a:r>
            <a:endParaRPr lang="en-GB" sz="2400" b="1" u="sng" dirty="0">
              <a:solidFill>
                <a:schemeClr val="accent5">
                  <a:lumMod val="50000"/>
                </a:schemeClr>
              </a:solidFill>
            </a:endParaRPr>
          </a:p>
        </p:txBody>
      </p:sp>
      <p:sp>
        <p:nvSpPr>
          <p:cNvPr id="7" name="Rectangle 6">
            <a:extLst>
              <a:ext uri="{FF2B5EF4-FFF2-40B4-BE49-F238E27FC236}">
                <a16:creationId xmlns:a16="http://schemas.microsoft.com/office/drawing/2014/main" id="{3E9F7F06-3BC4-447C-9FBA-1AC247B13BA5}"/>
              </a:ext>
            </a:extLst>
          </p:cNvPr>
          <p:cNvSpPr/>
          <p:nvPr/>
        </p:nvSpPr>
        <p:spPr>
          <a:xfrm>
            <a:off x="1291416" y="2024943"/>
            <a:ext cx="10773066" cy="954107"/>
          </a:xfrm>
          <a:prstGeom prst="rect">
            <a:avLst/>
          </a:prstGeom>
          <a:noFill/>
        </p:spPr>
        <p:txBody>
          <a:bodyPr wrap="square" lIns="91440" tIns="45720" rIns="91440" bIns="45720">
            <a:spAutoFit/>
          </a:bodyPr>
          <a:lstStyle/>
          <a:p>
            <a:pPr marL="1143000" lvl="1" indent="-685800">
              <a:buFont typeface="Arial" panose="020B0604020202020204" pitchFamily="34" charset="0"/>
              <a:buChar char="•"/>
            </a:pPr>
            <a:r>
              <a:rPr lang="en-US" sz="2800" b="0" cap="none" spc="0" dirty="0">
                <a:ln w="0"/>
                <a:solidFill>
                  <a:schemeClr val="accent1"/>
                </a:solidFill>
                <a:effectLst>
                  <a:outerShdw blurRad="38100" dist="25400" dir="5400000" algn="ctr" rotWithShape="0">
                    <a:srgbClr val="6E747A">
                      <a:alpha val="43000"/>
                    </a:srgbClr>
                  </a:outerShdw>
                </a:effectLst>
              </a:rPr>
              <a:t>We always encourage you to talk to your child’s class teacher in the first instance.</a:t>
            </a:r>
          </a:p>
        </p:txBody>
      </p:sp>
      <p:sp>
        <p:nvSpPr>
          <p:cNvPr id="8" name="Rectangle 7">
            <a:extLst>
              <a:ext uri="{FF2B5EF4-FFF2-40B4-BE49-F238E27FC236}">
                <a16:creationId xmlns:a16="http://schemas.microsoft.com/office/drawing/2014/main" id="{D123E07F-5F5C-4054-881F-213D1D2B14F3}"/>
              </a:ext>
            </a:extLst>
          </p:cNvPr>
          <p:cNvSpPr/>
          <p:nvPr/>
        </p:nvSpPr>
        <p:spPr>
          <a:xfrm>
            <a:off x="1291416" y="3213041"/>
            <a:ext cx="10773066" cy="954107"/>
          </a:xfrm>
          <a:prstGeom prst="rect">
            <a:avLst/>
          </a:prstGeom>
          <a:noFill/>
        </p:spPr>
        <p:txBody>
          <a:bodyPr wrap="square" lIns="91440" tIns="45720" rIns="91440" bIns="45720">
            <a:spAutoFit/>
          </a:bodyPr>
          <a:lstStyle/>
          <a:p>
            <a:pPr marL="1143000" lvl="1" indent="-685800">
              <a:buFont typeface="Arial" panose="020B0604020202020204" pitchFamily="34" charset="0"/>
              <a:buChar char="•"/>
            </a:pPr>
            <a:r>
              <a:rPr lang="en-US" sz="2800" b="0" cap="none" spc="0" dirty="0">
                <a:ln w="0"/>
                <a:solidFill>
                  <a:schemeClr val="accent1"/>
                </a:solidFill>
                <a:effectLst>
                  <a:outerShdw blurRad="38100" dist="25400" dir="5400000" algn="ctr" rotWithShape="0">
                    <a:srgbClr val="6E747A">
                      <a:alpha val="43000"/>
                    </a:srgbClr>
                  </a:outerShdw>
                </a:effectLst>
              </a:rPr>
              <a:t>Speak to a member of the office team to fine out when the Inclusion Manager may be available.</a:t>
            </a:r>
          </a:p>
        </p:txBody>
      </p:sp>
      <p:sp>
        <p:nvSpPr>
          <p:cNvPr id="9" name="Rectangle 8">
            <a:extLst>
              <a:ext uri="{FF2B5EF4-FFF2-40B4-BE49-F238E27FC236}">
                <a16:creationId xmlns:a16="http://schemas.microsoft.com/office/drawing/2014/main" id="{3C0022BB-9846-4D92-B6D5-22E2233BA72B}"/>
              </a:ext>
            </a:extLst>
          </p:cNvPr>
          <p:cNvSpPr/>
          <p:nvPr/>
        </p:nvSpPr>
        <p:spPr>
          <a:xfrm>
            <a:off x="1291416" y="4401139"/>
            <a:ext cx="10773066" cy="954107"/>
          </a:xfrm>
          <a:prstGeom prst="rect">
            <a:avLst/>
          </a:prstGeom>
          <a:noFill/>
        </p:spPr>
        <p:txBody>
          <a:bodyPr wrap="square" lIns="91440" tIns="45720" rIns="91440" bIns="45720">
            <a:spAutoFit/>
          </a:bodyPr>
          <a:lstStyle/>
          <a:p>
            <a:pPr marL="1143000" lvl="1" indent="-685800">
              <a:buFont typeface="Arial" panose="020B0604020202020204" pitchFamily="34" charset="0"/>
              <a:buChar char="•"/>
            </a:pPr>
            <a:r>
              <a:rPr lang="en-US" sz="2800" b="0" cap="none" spc="0" dirty="0">
                <a:ln w="0"/>
                <a:solidFill>
                  <a:schemeClr val="accent1"/>
                </a:solidFill>
                <a:effectLst>
                  <a:outerShdw blurRad="38100" dist="25400" dir="5400000" algn="ctr" rotWithShape="0">
                    <a:srgbClr val="6E747A">
                      <a:alpha val="43000"/>
                    </a:srgbClr>
                  </a:outerShdw>
                </a:effectLst>
              </a:rPr>
              <a:t>Make and appointment to see her or ask if she can telephone you.</a:t>
            </a:r>
          </a:p>
        </p:txBody>
      </p:sp>
      <p:sp>
        <p:nvSpPr>
          <p:cNvPr id="10" name="TextBox 9">
            <a:extLst>
              <a:ext uri="{FF2B5EF4-FFF2-40B4-BE49-F238E27FC236}">
                <a16:creationId xmlns:a16="http://schemas.microsoft.com/office/drawing/2014/main" id="{545ABC95-0982-4255-B8B3-8263FDCDC058}"/>
              </a:ext>
            </a:extLst>
          </p:cNvPr>
          <p:cNvSpPr txBox="1"/>
          <p:nvPr/>
        </p:nvSpPr>
        <p:spPr>
          <a:xfrm>
            <a:off x="0" y="5934269"/>
            <a:ext cx="12192000" cy="954107"/>
          </a:xfrm>
          <a:prstGeom prst="rect">
            <a:avLst/>
          </a:prstGeom>
          <a:solidFill>
            <a:schemeClr val="bg1"/>
          </a:solidFill>
        </p:spPr>
        <p:txBody>
          <a:bodyPr wrap="square" rtlCol="0">
            <a:spAutoFit/>
          </a:bodyPr>
          <a:lstStyle/>
          <a:p>
            <a:pPr algn="ctr"/>
            <a:r>
              <a:rPr lang="en-US" sz="2800" dirty="0">
                <a:solidFill>
                  <a:schemeClr val="accent5">
                    <a:lumMod val="50000"/>
                  </a:schemeClr>
                </a:solidFill>
              </a:rPr>
              <a:t>We hold regular review meetings with parents during the day so that you can find out how your child is doing in school.</a:t>
            </a:r>
            <a:endParaRPr lang="en-GB" sz="2800" dirty="0">
              <a:solidFill>
                <a:schemeClr val="accent5">
                  <a:lumMod val="50000"/>
                </a:schemeClr>
              </a:solidFill>
            </a:endParaRPr>
          </a:p>
        </p:txBody>
      </p:sp>
    </p:spTree>
    <p:extLst>
      <p:ext uri="{BB962C8B-B14F-4D97-AF65-F5344CB8AC3E}">
        <p14:creationId xmlns:p14="http://schemas.microsoft.com/office/powerpoint/2010/main" val="516758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F4DA90B-1B1E-4FFC-B5B1-BA8B6A293B39}"/>
              </a:ext>
            </a:extLst>
          </p:cNvPr>
          <p:cNvSpPr txBox="1"/>
          <p:nvPr/>
        </p:nvSpPr>
        <p:spPr>
          <a:xfrm>
            <a:off x="0" y="93306"/>
            <a:ext cx="12192000" cy="923330"/>
          </a:xfrm>
          <a:prstGeom prst="rect">
            <a:avLst/>
          </a:prstGeom>
          <a:solidFill>
            <a:schemeClr val="accent5">
              <a:lumMod val="40000"/>
              <a:lumOff val="60000"/>
            </a:schemeClr>
          </a:solidFill>
        </p:spPr>
        <p:txBody>
          <a:bodyPr wrap="square" rtlCol="0">
            <a:spAutoFit/>
          </a:bodyPr>
          <a:lstStyle/>
          <a:p>
            <a:pPr algn="ctr"/>
            <a:r>
              <a:rPr lang="en-US" sz="5400" dirty="0">
                <a:solidFill>
                  <a:schemeClr val="accent5">
                    <a:lumMod val="50000"/>
                  </a:schemeClr>
                </a:solidFill>
              </a:rPr>
              <a:t>Open and Honest Communication </a:t>
            </a:r>
            <a:endParaRPr lang="en-GB" sz="5400" dirty="0">
              <a:solidFill>
                <a:schemeClr val="accent5">
                  <a:lumMod val="50000"/>
                </a:schemeClr>
              </a:solidFill>
            </a:endParaRPr>
          </a:p>
        </p:txBody>
      </p:sp>
      <p:pic>
        <p:nvPicPr>
          <p:cNvPr id="5" name="Picture 4">
            <a:extLst>
              <a:ext uri="{FF2B5EF4-FFF2-40B4-BE49-F238E27FC236}">
                <a16:creationId xmlns:a16="http://schemas.microsoft.com/office/drawing/2014/main" id="{B39EB5CA-F1BB-4D0B-A66F-446B4AACCDA2}"/>
              </a:ext>
            </a:extLst>
          </p:cNvPr>
          <p:cNvPicPr>
            <a:picLocks noChangeAspect="1"/>
          </p:cNvPicPr>
          <p:nvPr/>
        </p:nvPicPr>
        <p:blipFill>
          <a:blip r:embed="rId2"/>
          <a:stretch>
            <a:fillRect/>
          </a:stretch>
        </p:blipFill>
        <p:spPr>
          <a:xfrm>
            <a:off x="0" y="1016636"/>
            <a:ext cx="941713" cy="1479540"/>
          </a:xfrm>
          <a:prstGeom prst="rect">
            <a:avLst/>
          </a:prstGeom>
        </p:spPr>
      </p:pic>
      <p:sp>
        <p:nvSpPr>
          <p:cNvPr id="6" name="TextBox 5">
            <a:extLst>
              <a:ext uri="{FF2B5EF4-FFF2-40B4-BE49-F238E27FC236}">
                <a16:creationId xmlns:a16="http://schemas.microsoft.com/office/drawing/2014/main" id="{E5F9EB7E-1C07-47BE-B92A-DDF43A6D04BC}"/>
              </a:ext>
            </a:extLst>
          </p:cNvPr>
          <p:cNvSpPr txBox="1"/>
          <p:nvPr/>
        </p:nvSpPr>
        <p:spPr>
          <a:xfrm>
            <a:off x="2509935" y="1231641"/>
            <a:ext cx="7837714" cy="830997"/>
          </a:xfrm>
          <a:prstGeom prst="rect">
            <a:avLst/>
          </a:prstGeom>
          <a:noFill/>
        </p:spPr>
        <p:txBody>
          <a:bodyPr wrap="square" rtlCol="0">
            <a:spAutoFit/>
          </a:bodyPr>
          <a:lstStyle/>
          <a:p>
            <a:pPr algn="ctr"/>
            <a:r>
              <a:rPr lang="en-US" sz="2400" b="1" u="sng" dirty="0">
                <a:solidFill>
                  <a:schemeClr val="accent5">
                    <a:lumMod val="50000"/>
                  </a:schemeClr>
                </a:solidFill>
              </a:rPr>
              <a:t>We will make all information we need to share with you clear and easy to understand.</a:t>
            </a:r>
            <a:endParaRPr lang="en-GB" sz="2400" b="1" u="sng" dirty="0">
              <a:solidFill>
                <a:schemeClr val="accent5">
                  <a:lumMod val="50000"/>
                </a:schemeClr>
              </a:solidFill>
            </a:endParaRPr>
          </a:p>
        </p:txBody>
      </p:sp>
      <p:sp>
        <p:nvSpPr>
          <p:cNvPr id="10" name="TextBox 9">
            <a:extLst>
              <a:ext uri="{FF2B5EF4-FFF2-40B4-BE49-F238E27FC236}">
                <a16:creationId xmlns:a16="http://schemas.microsoft.com/office/drawing/2014/main" id="{545ABC95-0982-4255-B8B3-8263FDCDC058}"/>
              </a:ext>
            </a:extLst>
          </p:cNvPr>
          <p:cNvSpPr txBox="1"/>
          <p:nvPr/>
        </p:nvSpPr>
        <p:spPr>
          <a:xfrm>
            <a:off x="0" y="5934269"/>
            <a:ext cx="12192000" cy="1323439"/>
          </a:xfrm>
          <a:prstGeom prst="rect">
            <a:avLst/>
          </a:prstGeom>
          <a:solidFill>
            <a:schemeClr val="bg1"/>
          </a:solidFill>
        </p:spPr>
        <p:txBody>
          <a:bodyPr wrap="square" rtlCol="0">
            <a:spAutoFit/>
          </a:bodyPr>
          <a:lstStyle/>
          <a:p>
            <a:pPr algn="ctr"/>
            <a:r>
              <a:rPr lang="en-US" sz="2000" b="1" dirty="0">
                <a:solidFill>
                  <a:schemeClr val="accent5">
                    <a:lumMod val="50000"/>
                  </a:schemeClr>
                </a:solidFill>
              </a:rPr>
              <a:t>To read our SEN Policy click the link in our website. The policy explains how we identify and asses children who we think might have special educational needs. If you prefer information on paper, please ask at the office for a copy. Our governing body has a governor who is responsible for special educational needs. Her name is </a:t>
            </a:r>
            <a:r>
              <a:rPr lang="en-US" sz="2000" b="1" dirty="0" err="1">
                <a:solidFill>
                  <a:schemeClr val="accent5">
                    <a:lumMod val="50000"/>
                  </a:schemeClr>
                </a:solidFill>
              </a:rPr>
              <a:t>Mrs</a:t>
            </a:r>
            <a:r>
              <a:rPr lang="en-US" sz="2000" b="1" dirty="0">
                <a:solidFill>
                  <a:schemeClr val="accent5">
                    <a:lumMod val="50000"/>
                  </a:schemeClr>
                </a:solidFill>
              </a:rPr>
              <a:t> O’Leary. </a:t>
            </a:r>
            <a:endParaRPr lang="en-GB" sz="2000" b="1" dirty="0">
              <a:solidFill>
                <a:schemeClr val="accent5">
                  <a:lumMod val="50000"/>
                </a:schemeClr>
              </a:solidFill>
            </a:endParaRPr>
          </a:p>
        </p:txBody>
      </p:sp>
      <p:sp>
        <p:nvSpPr>
          <p:cNvPr id="12" name="Rectangle 11">
            <a:extLst>
              <a:ext uri="{FF2B5EF4-FFF2-40B4-BE49-F238E27FC236}">
                <a16:creationId xmlns:a16="http://schemas.microsoft.com/office/drawing/2014/main" id="{FD1F663C-E0F4-4E7C-8399-80ACEF0E830A}"/>
              </a:ext>
            </a:extLst>
          </p:cNvPr>
          <p:cNvSpPr/>
          <p:nvPr/>
        </p:nvSpPr>
        <p:spPr>
          <a:xfrm>
            <a:off x="3518856" y="2435764"/>
            <a:ext cx="6096000" cy="369332"/>
          </a:xfrm>
          <a:prstGeom prst="rect">
            <a:avLst/>
          </a:prstGeom>
        </p:spPr>
        <p:txBody>
          <a:bodyPr>
            <a:spAutoFit/>
          </a:bodyPr>
          <a:lstStyle/>
          <a:p>
            <a:r>
              <a:rPr lang="en-US" b="1" dirty="0">
                <a:solidFill>
                  <a:schemeClr val="accent5">
                    <a:lumMod val="50000"/>
                  </a:schemeClr>
                </a:solidFill>
              </a:rPr>
              <a:t>What happens if there is a concern about your child?</a:t>
            </a:r>
            <a:endParaRPr lang="en-GB" b="1" dirty="0">
              <a:solidFill>
                <a:schemeClr val="accent5">
                  <a:lumMod val="50000"/>
                </a:schemeClr>
              </a:solidFill>
            </a:endParaRPr>
          </a:p>
        </p:txBody>
      </p:sp>
      <p:sp>
        <p:nvSpPr>
          <p:cNvPr id="13" name="Callout: Right Arrow 12">
            <a:extLst>
              <a:ext uri="{FF2B5EF4-FFF2-40B4-BE49-F238E27FC236}">
                <a16:creationId xmlns:a16="http://schemas.microsoft.com/office/drawing/2014/main" id="{17AEFC10-13E6-4166-B479-5423BC120A5E}"/>
              </a:ext>
            </a:extLst>
          </p:cNvPr>
          <p:cNvSpPr/>
          <p:nvPr/>
        </p:nvSpPr>
        <p:spPr>
          <a:xfrm>
            <a:off x="1830015" y="3658524"/>
            <a:ext cx="2079512" cy="1384995"/>
          </a:xfrm>
          <a:prstGeom prst="rightArrowCallou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Parent / teacher raises concerns</a:t>
            </a:r>
            <a:endParaRPr lang="en-GB" dirty="0"/>
          </a:p>
        </p:txBody>
      </p:sp>
      <p:sp>
        <p:nvSpPr>
          <p:cNvPr id="14" name="Callout: Right Arrow 13">
            <a:extLst>
              <a:ext uri="{FF2B5EF4-FFF2-40B4-BE49-F238E27FC236}">
                <a16:creationId xmlns:a16="http://schemas.microsoft.com/office/drawing/2014/main" id="{32683B6A-5888-4B5D-B5A0-1864D61FB7B2}"/>
              </a:ext>
            </a:extLst>
          </p:cNvPr>
          <p:cNvSpPr/>
          <p:nvPr/>
        </p:nvSpPr>
        <p:spPr>
          <a:xfrm>
            <a:off x="4103574" y="3650117"/>
            <a:ext cx="2079512" cy="1384995"/>
          </a:xfrm>
          <a:prstGeom prst="rightArrowCallou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Needs identified</a:t>
            </a:r>
            <a:endParaRPr lang="en-GB" dirty="0"/>
          </a:p>
        </p:txBody>
      </p:sp>
      <p:sp>
        <p:nvSpPr>
          <p:cNvPr id="15" name="Callout: Right Arrow 14">
            <a:extLst>
              <a:ext uri="{FF2B5EF4-FFF2-40B4-BE49-F238E27FC236}">
                <a16:creationId xmlns:a16="http://schemas.microsoft.com/office/drawing/2014/main" id="{A9ECCEA9-B384-4A7D-A2D4-380864C3938F}"/>
              </a:ext>
            </a:extLst>
          </p:cNvPr>
          <p:cNvSpPr/>
          <p:nvPr/>
        </p:nvSpPr>
        <p:spPr>
          <a:xfrm>
            <a:off x="6428792" y="3658524"/>
            <a:ext cx="2079512" cy="1384995"/>
          </a:xfrm>
          <a:prstGeom prst="rightArrowCallou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Provision may be put in place</a:t>
            </a:r>
            <a:endParaRPr lang="en-GB" dirty="0"/>
          </a:p>
        </p:txBody>
      </p:sp>
      <p:sp>
        <p:nvSpPr>
          <p:cNvPr id="16" name="Callout: Right Arrow 15">
            <a:extLst>
              <a:ext uri="{FF2B5EF4-FFF2-40B4-BE49-F238E27FC236}">
                <a16:creationId xmlns:a16="http://schemas.microsoft.com/office/drawing/2014/main" id="{BA048A3C-511B-4568-BDCE-0BCD8A4FB322}"/>
              </a:ext>
            </a:extLst>
          </p:cNvPr>
          <p:cNvSpPr/>
          <p:nvPr/>
        </p:nvSpPr>
        <p:spPr>
          <a:xfrm>
            <a:off x="8920065" y="3658523"/>
            <a:ext cx="2079512" cy="1384995"/>
          </a:xfrm>
          <a:prstGeom prst="rightArrowCallou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Progress monitored and reviewed </a:t>
            </a:r>
            <a:endParaRPr lang="en-GB" dirty="0"/>
          </a:p>
        </p:txBody>
      </p:sp>
    </p:spTree>
    <p:extLst>
      <p:ext uri="{BB962C8B-B14F-4D97-AF65-F5344CB8AC3E}">
        <p14:creationId xmlns:p14="http://schemas.microsoft.com/office/powerpoint/2010/main" val="3392847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F4DA90B-1B1E-4FFC-B5B1-BA8B6A293B39}"/>
              </a:ext>
            </a:extLst>
          </p:cNvPr>
          <p:cNvSpPr txBox="1"/>
          <p:nvPr/>
        </p:nvSpPr>
        <p:spPr>
          <a:xfrm>
            <a:off x="0" y="93306"/>
            <a:ext cx="12192000" cy="923330"/>
          </a:xfrm>
          <a:prstGeom prst="rect">
            <a:avLst/>
          </a:prstGeom>
          <a:solidFill>
            <a:schemeClr val="accent5">
              <a:lumMod val="40000"/>
              <a:lumOff val="60000"/>
            </a:schemeClr>
          </a:solidFill>
        </p:spPr>
        <p:txBody>
          <a:bodyPr wrap="square" rtlCol="0">
            <a:spAutoFit/>
          </a:bodyPr>
          <a:lstStyle/>
          <a:p>
            <a:pPr algn="ctr"/>
            <a:r>
              <a:rPr lang="en-US" sz="5400" dirty="0">
                <a:solidFill>
                  <a:schemeClr val="accent5">
                    <a:lumMod val="50000"/>
                  </a:schemeClr>
                </a:solidFill>
              </a:rPr>
              <a:t>Open and Honest Communication </a:t>
            </a:r>
            <a:endParaRPr lang="en-GB" sz="5400" dirty="0">
              <a:solidFill>
                <a:schemeClr val="accent5">
                  <a:lumMod val="50000"/>
                </a:schemeClr>
              </a:solidFill>
            </a:endParaRPr>
          </a:p>
        </p:txBody>
      </p:sp>
      <p:pic>
        <p:nvPicPr>
          <p:cNvPr id="5" name="Picture 4">
            <a:extLst>
              <a:ext uri="{FF2B5EF4-FFF2-40B4-BE49-F238E27FC236}">
                <a16:creationId xmlns:a16="http://schemas.microsoft.com/office/drawing/2014/main" id="{B39EB5CA-F1BB-4D0B-A66F-446B4AACCDA2}"/>
              </a:ext>
            </a:extLst>
          </p:cNvPr>
          <p:cNvPicPr>
            <a:picLocks noChangeAspect="1"/>
          </p:cNvPicPr>
          <p:nvPr/>
        </p:nvPicPr>
        <p:blipFill>
          <a:blip r:embed="rId2"/>
          <a:stretch>
            <a:fillRect/>
          </a:stretch>
        </p:blipFill>
        <p:spPr>
          <a:xfrm>
            <a:off x="0" y="1016636"/>
            <a:ext cx="941713" cy="1479540"/>
          </a:xfrm>
          <a:prstGeom prst="rect">
            <a:avLst/>
          </a:prstGeom>
        </p:spPr>
      </p:pic>
      <p:sp>
        <p:nvSpPr>
          <p:cNvPr id="12" name="Rectangle 11">
            <a:extLst>
              <a:ext uri="{FF2B5EF4-FFF2-40B4-BE49-F238E27FC236}">
                <a16:creationId xmlns:a16="http://schemas.microsoft.com/office/drawing/2014/main" id="{FD1F663C-E0F4-4E7C-8399-80ACEF0E830A}"/>
              </a:ext>
            </a:extLst>
          </p:cNvPr>
          <p:cNvSpPr/>
          <p:nvPr/>
        </p:nvSpPr>
        <p:spPr>
          <a:xfrm>
            <a:off x="1360980" y="1016636"/>
            <a:ext cx="10411749" cy="369332"/>
          </a:xfrm>
          <a:prstGeom prst="rect">
            <a:avLst/>
          </a:prstGeom>
          <a:solidFill>
            <a:schemeClr val="accent5">
              <a:lumMod val="60000"/>
              <a:lumOff val="40000"/>
            </a:schemeClr>
          </a:solidFill>
        </p:spPr>
        <p:txBody>
          <a:bodyPr wrap="square">
            <a:spAutoFit/>
          </a:bodyPr>
          <a:lstStyle/>
          <a:p>
            <a:pPr algn="ctr"/>
            <a:r>
              <a:rPr lang="en-US" b="1" dirty="0">
                <a:solidFill>
                  <a:schemeClr val="accent5">
                    <a:lumMod val="50000"/>
                  </a:schemeClr>
                </a:solidFill>
              </a:rPr>
              <a:t>Our school endeavors to support all the SEN needs pupils, in the following areas of need:</a:t>
            </a:r>
            <a:endParaRPr lang="en-GB" b="1" dirty="0">
              <a:solidFill>
                <a:schemeClr val="accent5">
                  <a:lumMod val="50000"/>
                </a:schemeClr>
              </a:solidFill>
            </a:endParaRPr>
          </a:p>
        </p:txBody>
      </p:sp>
      <p:sp>
        <p:nvSpPr>
          <p:cNvPr id="2" name="Rectangle 1">
            <a:extLst>
              <a:ext uri="{FF2B5EF4-FFF2-40B4-BE49-F238E27FC236}">
                <a16:creationId xmlns:a16="http://schemas.microsoft.com/office/drawing/2014/main" id="{2E72773A-2511-4782-AB0D-7961E922DC1F}"/>
              </a:ext>
            </a:extLst>
          </p:cNvPr>
          <p:cNvSpPr/>
          <p:nvPr/>
        </p:nvSpPr>
        <p:spPr>
          <a:xfrm>
            <a:off x="1360981" y="1617788"/>
            <a:ext cx="6407460" cy="1569660"/>
          </a:xfrm>
          <a:prstGeom prst="rect">
            <a:avLst/>
          </a:prstGeom>
          <a:noFill/>
        </p:spPr>
        <p:txBody>
          <a:bodyPr wrap="none" lIns="91440" tIns="45720" rIns="91440" bIns="45720">
            <a:spAutoFit/>
          </a:bodyPr>
          <a:lstStyle/>
          <a:p>
            <a:pPr marL="285750" indent="-285750">
              <a:buFont typeface="Arial" panose="020B0604020202020204" pitchFamily="34" charset="0"/>
              <a:buChar char="•"/>
            </a:pPr>
            <a:r>
              <a:rPr lang="en-US" sz="2400" dirty="0">
                <a:ln w="0"/>
                <a:solidFill>
                  <a:schemeClr val="accent1"/>
                </a:solidFill>
                <a:effectLst>
                  <a:outerShdw blurRad="38100" dist="25400" dir="5400000" algn="ctr" rotWithShape="0">
                    <a:srgbClr val="6E747A">
                      <a:alpha val="43000"/>
                    </a:srgbClr>
                  </a:outerShdw>
                </a:effectLst>
              </a:rPr>
              <a:t>Communication and Interaction</a:t>
            </a:r>
          </a:p>
          <a:p>
            <a:pPr marL="285750" indent="-285750">
              <a:buFont typeface="Arial" panose="020B0604020202020204" pitchFamily="34" charset="0"/>
              <a:buChar char="•"/>
            </a:pPr>
            <a:r>
              <a:rPr lang="en-US" sz="2400" b="0" cap="none" spc="0" dirty="0">
                <a:ln w="0"/>
                <a:solidFill>
                  <a:schemeClr val="accent1"/>
                </a:solidFill>
                <a:effectLst>
                  <a:outerShdw blurRad="38100" dist="25400" dir="5400000" algn="ctr" rotWithShape="0">
                    <a:srgbClr val="6E747A">
                      <a:alpha val="43000"/>
                    </a:srgbClr>
                  </a:outerShdw>
                </a:effectLst>
              </a:rPr>
              <a:t>Cognition and Learning</a:t>
            </a:r>
          </a:p>
          <a:p>
            <a:pPr marL="285750" indent="-285750">
              <a:buFont typeface="Arial" panose="020B0604020202020204" pitchFamily="34" charset="0"/>
              <a:buChar char="•"/>
            </a:pPr>
            <a:r>
              <a:rPr lang="en-US" sz="2400" dirty="0">
                <a:ln w="0"/>
                <a:solidFill>
                  <a:schemeClr val="accent1"/>
                </a:solidFill>
                <a:effectLst>
                  <a:outerShdw blurRad="38100" dist="25400" dir="5400000" algn="ctr" rotWithShape="0">
                    <a:srgbClr val="6E747A">
                      <a:alpha val="43000"/>
                    </a:srgbClr>
                  </a:outerShdw>
                </a:effectLst>
              </a:rPr>
              <a:t>Social, Emotional and Mental Health Difficulties</a:t>
            </a:r>
          </a:p>
          <a:p>
            <a:pPr marL="285750" indent="-285750">
              <a:buFont typeface="Arial" panose="020B0604020202020204" pitchFamily="34" charset="0"/>
              <a:buChar char="•"/>
            </a:pPr>
            <a:r>
              <a:rPr lang="en-US" sz="2400" b="0" cap="none" spc="0" dirty="0">
                <a:ln w="0"/>
                <a:solidFill>
                  <a:schemeClr val="accent1"/>
                </a:solidFill>
                <a:effectLst>
                  <a:outerShdw blurRad="38100" dist="25400" dir="5400000" algn="ctr" rotWithShape="0">
                    <a:srgbClr val="6E747A">
                      <a:alpha val="43000"/>
                    </a:srgbClr>
                  </a:outerShdw>
                </a:effectLst>
              </a:rPr>
              <a:t>Sensory and /or Physical Needs</a:t>
            </a:r>
          </a:p>
        </p:txBody>
      </p:sp>
      <p:sp>
        <p:nvSpPr>
          <p:cNvPr id="17" name="Rectangle 16">
            <a:extLst>
              <a:ext uri="{FF2B5EF4-FFF2-40B4-BE49-F238E27FC236}">
                <a16:creationId xmlns:a16="http://schemas.microsoft.com/office/drawing/2014/main" id="{F89B5D45-0127-4B84-BCCE-F65F2C4A8DCA}"/>
              </a:ext>
            </a:extLst>
          </p:cNvPr>
          <p:cNvSpPr/>
          <p:nvPr/>
        </p:nvSpPr>
        <p:spPr>
          <a:xfrm>
            <a:off x="1360979" y="3419268"/>
            <a:ext cx="10411749" cy="369332"/>
          </a:xfrm>
          <a:prstGeom prst="rect">
            <a:avLst/>
          </a:prstGeom>
          <a:solidFill>
            <a:schemeClr val="accent5">
              <a:lumMod val="60000"/>
              <a:lumOff val="40000"/>
            </a:schemeClr>
          </a:solidFill>
        </p:spPr>
        <p:txBody>
          <a:bodyPr wrap="square">
            <a:spAutoFit/>
          </a:bodyPr>
          <a:lstStyle/>
          <a:p>
            <a:pPr algn="ctr"/>
            <a:r>
              <a:rPr lang="en-US" b="1" dirty="0">
                <a:solidFill>
                  <a:schemeClr val="accent5">
                    <a:lumMod val="50000"/>
                  </a:schemeClr>
                </a:solidFill>
              </a:rPr>
              <a:t>We work with a range of agencies to help to identify specific needs. This include:</a:t>
            </a:r>
            <a:endParaRPr lang="en-GB" b="1" dirty="0">
              <a:solidFill>
                <a:schemeClr val="accent5">
                  <a:lumMod val="50000"/>
                </a:schemeClr>
              </a:solidFill>
            </a:endParaRPr>
          </a:p>
        </p:txBody>
      </p:sp>
      <p:sp>
        <p:nvSpPr>
          <p:cNvPr id="18" name="Rectangle 17">
            <a:extLst>
              <a:ext uri="{FF2B5EF4-FFF2-40B4-BE49-F238E27FC236}">
                <a16:creationId xmlns:a16="http://schemas.microsoft.com/office/drawing/2014/main" id="{87583898-5542-4688-AA79-E50D3ED23DD4}"/>
              </a:ext>
            </a:extLst>
          </p:cNvPr>
          <p:cNvSpPr/>
          <p:nvPr/>
        </p:nvSpPr>
        <p:spPr>
          <a:xfrm>
            <a:off x="1360979" y="3788600"/>
            <a:ext cx="5869748" cy="2308324"/>
          </a:xfrm>
          <a:prstGeom prst="rect">
            <a:avLst/>
          </a:prstGeom>
          <a:noFill/>
        </p:spPr>
        <p:txBody>
          <a:bodyPr wrap="none" lIns="91440" tIns="45720" rIns="91440" bIns="45720">
            <a:spAutoFit/>
          </a:bodyPr>
          <a:lstStyle/>
          <a:p>
            <a:pPr marL="285750" indent="-285750">
              <a:buFont typeface="Arial" panose="020B0604020202020204" pitchFamily="34" charset="0"/>
              <a:buChar char="•"/>
            </a:pPr>
            <a:r>
              <a:rPr lang="en-US" sz="2400" dirty="0">
                <a:ln w="0"/>
                <a:solidFill>
                  <a:schemeClr val="accent1"/>
                </a:solidFill>
                <a:effectLst>
                  <a:outerShdw blurRad="38100" dist="25400" dir="5400000" algn="ctr" rotWithShape="0">
                    <a:srgbClr val="6E747A">
                      <a:alpha val="43000"/>
                    </a:srgbClr>
                  </a:outerShdw>
                </a:effectLst>
              </a:rPr>
              <a:t>SENISS</a:t>
            </a:r>
          </a:p>
          <a:p>
            <a:pPr marL="285750" indent="-285750">
              <a:buFont typeface="Arial" panose="020B0604020202020204" pitchFamily="34" charset="0"/>
              <a:buChar char="•"/>
            </a:pPr>
            <a:r>
              <a:rPr lang="en-US" sz="2400" b="0" cap="none" spc="0" dirty="0">
                <a:ln w="0"/>
                <a:solidFill>
                  <a:schemeClr val="accent1"/>
                </a:solidFill>
                <a:effectLst>
                  <a:outerShdw blurRad="38100" dist="25400" dir="5400000" algn="ctr" rotWithShape="0">
                    <a:srgbClr val="6E747A">
                      <a:alpha val="43000"/>
                    </a:srgbClr>
                  </a:outerShdw>
                </a:effectLst>
              </a:rPr>
              <a:t>Educational Psychologist</a:t>
            </a:r>
          </a:p>
          <a:p>
            <a:pPr marL="285750" indent="-285750">
              <a:buFont typeface="Arial" panose="020B0604020202020204" pitchFamily="34" charset="0"/>
              <a:buChar char="•"/>
            </a:pPr>
            <a:r>
              <a:rPr lang="en-US" sz="2400" dirty="0">
                <a:ln w="0"/>
                <a:solidFill>
                  <a:schemeClr val="accent1"/>
                </a:solidFill>
                <a:effectLst>
                  <a:outerShdw blurRad="38100" dist="25400" dir="5400000" algn="ctr" rotWithShape="0">
                    <a:srgbClr val="6E747A">
                      <a:alpha val="43000"/>
                    </a:srgbClr>
                  </a:outerShdw>
                </a:effectLst>
              </a:rPr>
              <a:t>Communication and Autism Team – OSSME</a:t>
            </a:r>
          </a:p>
          <a:p>
            <a:pPr marL="285750" indent="-285750">
              <a:buFont typeface="Arial" panose="020B0604020202020204" pitchFamily="34" charset="0"/>
              <a:buChar char="•"/>
            </a:pPr>
            <a:r>
              <a:rPr lang="en-US" sz="2400" b="0" cap="none" spc="0" dirty="0">
                <a:ln w="0"/>
                <a:solidFill>
                  <a:schemeClr val="accent1"/>
                </a:solidFill>
                <a:effectLst>
                  <a:outerShdw blurRad="38100" dist="25400" dir="5400000" algn="ctr" rotWithShape="0">
                    <a:srgbClr val="6E747A">
                      <a:alpha val="43000"/>
                    </a:srgbClr>
                  </a:outerShdw>
                </a:effectLst>
              </a:rPr>
              <a:t>Speech and </a:t>
            </a:r>
            <a:r>
              <a:rPr lang="en-US" sz="2400" dirty="0">
                <a:ln w="0"/>
                <a:solidFill>
                  <a:schemeClr val="accent1"/>
                </a:solidFill>
                <a:effectLst>
                  <a:outerShdw blurRad="38100" dist="25400" dir="5400000" algn="ctr" rotWithShape="0">
                    <a:srgbClr val="6E747A">
                      <a:alpha val="43000"/>
                    </a:srgbClr>
                  </a:outerShdw>
                </a:effectLst>
              </a:rPr>
              <a:t>Language Therapy</a:t>
            </a:r>
          </a:p>
          <a:p>
            <a:pPr marL="285750" indent="-285750">
              <a:buFont typeface="Arial" panose="020B0604020202020204" pitchFamily="34" charset="0"/>
              <a:buChar char="•"/>
            </a:pPr>
            <a:r>
              <a:rPr lang="en-US" sz="2400" b="0" cap="none" spc="0" dirty="0">
                <a:ln w="0"/>
                <a:solidFill>
                  <a:schemeClr val="accent1"/>
                </a:solidFill>
                <a:effectLst>
                  <a:outerShdw blurRad="38100" dist="25400" dir="5400000" algn="ctr" rotWithShape="0">
                    <a:srgbClr val="6E747A">
                      <a:alpha val="43000"/>
                    </a:srgbClr>
                  </a:outerShdw>
                </a:effectLst>
              </a:rPr>
              <a:t>ADHD Foundation</a:t>
            </a:r>
          </a:p>
          <a:p>
            <a:pPr marL="285750" indent="-285750">
              <a:buFont typeface="Arial" panose="020B0604020202020204" pitchFamily="34" charset="0"/>
              <a:buChar char="•"/>
            </a:pPr>
            <a:r>
              <a:rPr lang="en-US" sz="2400" dirty="0">
                <a:ln w="0"/>
                <a:solidFill>
                  <a:schemeClr val="accent1"/>
                </a:solidFill>
                <a:effectLst>
                  <a:outerShdw blurRad="38100" dist="25400" dir="5400000" algn="ctr" rotWithShape="0">
                    <a:srgbClr val="6E747A">
                      <a:alpha val="43000"/>
                    </a:srgbClr>
                  </a:outerShdw>
                </a:effectLst>
              </a:rPr>
              <a:t>Seedlings </a:t>
            </a:r>
            <a:endParaRPr lang="en-US" sz="2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967849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F4DA90B-1B1E-4FFC-B5B1-BA8B6A293B39}"/>
              </a:ext>
            </a:extLst>
          </p:cNvPr>
          <p:cNvSpPr txBox="1"/>
          <p:nvPr/>
        </p:nvSpPr>
        <p:spPr>
          <a:xfrm>
            <a:off x="0" y="93306"/>
            <a:ext cx="12192000" cy="923330"/>
          </a:xfrm>
          <a:prstGeom prst="rect">
            <a:avLst/>
          </a:prstGeom>
          <a:solidFill>
            <a:schemeClr val="accent5">
              <a:lumMod val="40000"/>
              <a:lumOff val="60000"/>
            </a:schemeClr>
          </a:solidFill>
        </p:spPr>
        <p:txBody>
          <a:bodyPr wrap="square" rtlCol="0">
            <a:spAutoFit/>
          </a:bodyPr>
          <a:lstStyle/>
          <a:p>
            <a:pPr algn="ctr"/>
            <a:r>
              <a:rPr lang="en-US" sz="5400" dirty="0">
                <a:solidFill>
                  <a:schemeClr val="accent5">
                    <a:lumMod val="50000"/>
                  </a:schemeClr>
                </a:solidFill>
              </a:rPr>
              <a:t>Open and Honest Communication </a:t>
            </a:r>
            <a:endParaRPr lang="en-GB" sz="5400" dirty="0">
              <a:solidFill>
                <a:schemeClr val="accent5">
                  <a:lumMod val="50000"/>
                </a:schemeClr>
              </a:solidFill>
            </a:endParaRPr>
          </a:p>
        </p:txBody>
      </p:sp>
      <p:pic>
        <p:nvPicPr>
          <p:cNvPr id="5" name="Picture 4">
            <a:extLst>
              <a:ext uri="{FF2B5EF4-FFF2-40B4-BE49-F238E27FC236}">
                <a16:creationId xmlns:a16="http://schemas.microsoft.com/office/drawing/2014/main" id="{B39EB5CA-F1BB-4D0B-A66F-446B4AACCDA2}"/>
              </a:ext>
            </a:extLst>
          </p:cNvPr>
          <p:cNvPicPr>
            <a:picLocks noChangeAspect="1"/>
          </p:cNvPicPr>
          <p:nvPr/>
        </p:nvPicPr>
        <p:blipFill>
          <a:blip r:embed="rId2"/>
          <a:stretch>
            <a:fillRect/>
          </a:stretch>
        </p:blipFill>
        <p:spPr>
          <a:xfrm>
            <a:off x="0" y="1016636"/>
            <a:ext cx="941713" cy="1479540"/>
          </a:xfrm>
          <a:prstGeom prst="rect">
            <a:avLst/>
          </a:prstGeom>
        </p:spPr>
      </p:pic>
      <p:sp>
        <p:nvSpPr>
          <p:cNvPr id="12" name="Rectangle 11">
            <a:extLst>
              <a:ext uri="{FF2B5EF4-FFF2-40B4-BE49-F238E27FC236}">
                <a16:creationId xmlns:a16="http://schemas.microsoft.com/office/drawing/2014/main" id="{FD1F663C-E0F4-4E7C-8399-80ACEF0E830A}"/>
              </a:ext>
            </a:extLst>
          </p:cNvPr>
          <p:cNvSpPr/>
          <p:nvPr/>
        </p:nvSpPr>
        <p:spPr>
          <a:xfrm>
            <a:off x="1360982" y="1248160"/>
            <a:ext cx="10411749" cy="707886"/>
          </a:xfrm>
          <a:prstGeom prst="rect">
            <a:avLst/>
          </a:prstGeom>
          <a:noFill/>
        </p:spPr>
        <p:txBody>
          <a:bodyPr wrap="square">
            <a:spAutoFit/>
          </a:bodyPr>
          <a:lstStyle/>
          <a:p>
            <a:pPr algn="ctr"/>
            <a:r>
              <a:rPr lang="en-US" sz="2000" b="1" u="sng" dirty="0">
                <a:solidFill>
                  <a:schemeClr val="accent5">
                    <a:lumMod val="50000"/>
                  </a:schemeClr>
                </a:solidFill>
              </a:rPr>
              <a:t>The Inclusion Manager will make sure that all appropriate school staff are aware of your child’s additional needs.</a:t>
            </a:r>
            <a:endParaRPr lang="en-GB" sz="2000" b="1" u="sng" dirty="0">
              <a:solidFill>
                <a:schemeClr val="accent5">
                  <a:lumMod val="50000"/>
                </a:schemeClr>
              </a:solidFill>
            </a:endParaRPr>
          </a:p>
        </p:txBody>
      </p:sp>
      <p:sp>
        <p:nvSpPr>
          <p:cNvPr id="8" name="Rectangle 7">
            <a:extLst>
              <a:ext uri="{FF2B5EF4-FFF2-40B4-BE49-F238E27FC236}">
                <a16:creationId xmlns:a16="http://schemas.microsoft.com/office/drawing/2014/main" id="{B4F2C1A9-A1C8-4305-8397-A7BA5C13936F}"/>
              </a:ext>
            </a:extLst>
          </p:cNvPr>
          <p:cNvSpPr/>
          <p:nvPr/>
        </p:nvSpPr>
        <p:spPr>
          <a:xfrm>
            <a:off x="1495683" y="2421170"/>
            <a:ext cx="10277048" cy="4154984"/>
          </a:xfrm>
          <a:prstGeom prst="rect">
            <a:avLst/>
          </a:prstGeom>
        </p:spPr>
        <p:txBody>
          <a:bodyPr wrap="square">
            <a:spAutoFit/>
          </a:bodyPr>
          <a:lstStyle/>
          <a:p>
            <a:pPr marL="342900" indent="-342900">
              <a:buFont typeface="Arial" panose="020B0604020202020204" pitchFamily="34" charset="0"/>
              <a:buChar char="•"/>
            </a:pPr>
            <a:r>
              <a:rPr lang="en-US" sz="2400" dirty="0">
                <a:ln w="0"/>
                <a:solidFill>
                  <a:schemeClr val="accent1"/>
                </a:solidFill>
              </a:rPr>
              <a:t>If your child has been identified as having additional needs relevant targets will be put in place. These will always be shared with you, your child and appropriate staff.</a:t>
            </a:r>
          </a:p>
          <a:p>
            <a:pPr marL="342900" indent="-342900">
              <a:buFont typeface="Arial" panose="020B0604020202020204" pitchFamily="34" charset="0"/>
              <a:buChar char="•"/>
            </a:pPr>
            <a:endParaRPr lang="en-US" sz="2400" dirty="0">
              <a:ln w="0"/>
              <a:solidFill>
                <a:schemeClr val="accent1"/>
              </a:solidFill>
            </a:endParaRPr>
          </a:p>
          <a:p>
            <a:pPr marL="342900" indent="-342900">
              <a:buFont typeface="Arial" panose="020B0604020202020204" pitchFamily="34" charset="0"/>
              <a:buChar char="•"/>
            </a:pPr>
            <a:r>
              <a:rPr lang="en-US" sz="2400" dirty="0">
                <a:ln w="0"/>
                <a:solidFill>
                  <a:schemeClr val="accent1"/>
                </a:solidFill>
              </a:rPr>
              <a:t>You  will be invited into school each term to discuss progress with the class teacher and you will be able to give your views. You child’s views will also be listened to.</a:t>
            </a:r>
          </a:p>
          <a:p>
            <a:endParaRPr lang="en-US" sz="2400" dirty="0">
              <a:ln w="0"/>
              <a:solidFill>
                <a:schemeClr val="accent1"/>
              </a:solidFill>
            </a:endParaRPr>
          </a:p>
          <a:p>
            <a:pPr marL="342900" indent="-342900">
              <a:buFont typeface="Arial" panose="020B0604020202020204" pitchFamily="34" charset="0"/>
              <a:buChar char="•"/>
            </a:pPr>
            <a:r>
              <a:rPr lang="en-US" sz="2400" dirty="0">
                <a:ln w="0"/>
                <a:solidFill>
                  <a:schemeClr val="accent1"/>
                </a:solidFill>
              </a:rPr>
              <a:t>We operate an open door policy and you can make an appointment to speak to your child’s teacher or the Inclusion Manager at any point during the year.</a:t>
            </a:r>
          </a:p>
          <a:p>
            <a:pPr marL="342900" indent="-342900">
              <a:buFont typeface="Arial" panose="020B0604020202020204" pitchFamily="34" charset="0"/>
              <a:buChar char="•"/>
            </a:pPr>
            <a:endParaRPr lang="en-GB" sz="2400" dirty="0">
              <a:ln w="0"/>
              <a:solidFill>
                <a:schemeClr val="accent1"/>
              </a:solidFill>
            </a:endParaRPr>
          </a:p>
        </p:txBody>
      </p:sp>
    </p:spTree>
    <p:extLst>
      <p:ext uri="{BB962C8B-B14F-4D97-AF65-F5344CB8AC3E}">
        <p14:creationId xmlns:p14="http://schemas.microsoft.com/office/powerpoint/2010/main" val="2366383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2" end="2"/>
                                            </p:txEl>
                                          </p:spTgt>
                                        </p:tgtEl>
                                        <p:attrNameLst>
                                          <p:attrName>style.visibility</p:attrName>
                                        </p:attrNameLst>
                                      </p:cBhvr>
                                      <p:to>
                                        <p:strVal val="visible"/>
                                      </p:to>
                                    </p:set>
                                    <p:animEffect transition="in" filter="fade">
                                      <p:cBhvr>
                                        <p:cTn id="14" dur="1000"/>
                                        <p:tgtEl>
                                          <p:spTgt spid="8">
                                            <p:txEl>
                                              <p:pRg st="2" end="2"/>
                                            </p:txEl>
                                          </p:spTgt>
                                        </p:tgtEl>
                                      </p:cBhvr>
                                    </p:animEffect>
                                    <p:anim calcmode="lin" valueType="num">
                                      <p:cBhvr>
                                        <p:cTn id="15"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animEffect transition="in" filter="fade">
                                      <p:cBhvr>
                                        <p:cTn id="21" dur="1000"/>
                                        <p:tgtEl>
                                          <p:spTgt spid="8">
                                            <p:txEl>
                                              <p:pRg st="4" end="4"/>
                                            </p:txEl>
                                          </p:spTgt>
                                        </p:tgtEl>
                                      </p:cBhvr>
                                    </p:animEffect>
                                    <p:anim calcmode="lin" valueType="num">
                                      <p:cBhvr>
                                        <p:cTn id="22"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F4DA90B-1B1E-4FFC-B5B1-BA8B6A293B39}"/>
              </a:ext>
            </a:extLst>
          </p:cNvPr>
          <p:cNvSpPr txBox="1"/>
          <p:nvPr/>
        </p:nvSpPr>
        <p:spPr>
          <a:xfrm>
            <a:off x="0" y="93306"/>
            <a:ext cx="12192000" cy="707886"/>
          </a:xfrm>
          <a:prstGeom prst="rect">
            <a:avLst/>
          </a:prstGeom>
          <a:solidFill>
            <a:schemeClr val="accent4">
              <a:lumMod val="20000"/>
              <a:lumOff val="80000"/>
            </a:schemeClr>
          </a:solidFill>
        </p:spPr>
        <p:txBody>
          <a:bodyPr wrap="square" rtlCol="0">
            <a:spAutoFit/>
          </a:bodyPr>
          <a:lstStyle/>
          <a:p>
            <a:pPr algn="ctr"/>
            <a:r>
              <a:rPr lang="en-US" sz="4000" dirty="0">
                <a:solidFill>
                  <a:schemeClr val="accent4">
                    <a:lumMod val="75000"/>
                  </a:schemeClr>
                </a:solidFill>
              </a:rPr>
              <a:t>Appropriate and Effective Teaching and Learning </a:t>
            </a:r>
            <a:endParaRPr lang="en-GB" sz="4000" dirty="0">
              <a:solidFill>
                <a:schemeClr val="accent4">
                  <a:lumMod val="75000"/>
                </a:schemeClr>
              </a:solidFill>
            </a:endParaRPr>
          </a:p>
        </p:txBody>
      </p:sp>
      <p:pic>
        <p:nvPicPr>
          <p:cNvPr id="5" name="Picture 4">
            <a:extLst>
              <a:ext uri="{FF2B5EF4-FFF2-40B4-BE49-F238E27FC236}">
                <a16:creationId xmlns:a16="http://schemas.microsoft.com/office/drawing/2014/main" id="{B39EB5CA-F1BB-4D0B-A66F-446B4AACCDA2}"/>
              </a:ext>
            </a:extLst>
          </p:cNvPr>
          <p:cNvPicPr>
            <a:picLocks noChangeAspect="1"/>
          </p:cNvPicPr>
          <p:nvPr/>
        </p:nvPicPr>
        <p:blipFill>
          <a:blip r:embed="rId2"/>
          <a:stretch>
            <a:fillRect/>
          </a:stretch>
        </p:blipFill>
        <p:spPr>
          <a:xfrm>
            <a:off x="0" y="1016636"/>
            <a:ext cx="941713" cy="1479540"/>
          </a:xfrm>
          <a:prstGeom prst="rect">
            <a:avLst/>
          </a:prstGeom>
        </p:spPr>
      </p:pic>
      <p:sp>
        <p:nvSpPr>
          <p:cNvPr id="12" name="Rectangle 11">
            <a:extLst>
              <a:ext uri="{FF2B5EF4-FFF2-40B4-BE49-F238E27FC236}">
                <a16:creationId xmlns:a16="http://schemas.microsoft.com/office/drawing/2014/main" id="{FD1F663C-E0F4-4E7C-8399-80ACEF0E830A}"/>
              </a:ext>
            </a:extLst>
          </p:cNvPr>
          <p:cNvSpPr/>
          <p:nvPr/>
        </p:nvSpPr>
        <p:spPr>
          <a:xfrm>
            <a:off x="1342320" y="1016636"/>
            <a:ext cx="10411749" cy="707886"/>
          </a:xfrm>
          <a:prstGeom prst="rect">
            <a:avLst/>
          </a:prstGeom>
          <a:solidFill>
            <a:schemeClr val="accent4">
              <a:lumMod val="40000"/>
              <a:lumOff val="60000"/>
            </a:schemeClr>
          </a:solidFill>
        </p:spPr>
        <p:txBody>
          <a:bodyPr wrap="square">
            <a:spAutoFit/>
          </a:bodyPr>
          <a:lstStyle/>
          <a:p>
            <a:pPr algn="ctr"/>
            <a:r>
              <a:rPr lang="en-US" sz="2000" b="1" dirty="0">
                <a:solidFill>
                  <a:schemeClr val="accent4">
                    <a:lumMod val="75000"/>
                  </a:schemeClr>
                </a:solidFill>
              </a:rPr>
              <a:t>All school staff will receive appropriate training so they have the knowledge and confidence to support children’s needs.</a:t>
            </a:r>
          </a:p>
        </p:txBody>
      </p:sp>
      <p:sp>
        <p:nvSpPr>
          <p:cNvPr id="3" name="TextBox 2">
            <a:extLst>
              <a:ext uri="{FF2B5EF4-FFF2-40B4-BE49-F238E27FC236}">
                <a16:creationId xmlns:a16="http://schemas.microsoft.com/office/drawing/2014/main" id="{520AC271-2335-4DFD-A5CE-789E526206A0}"/>
              </a:ext>
            </a:extLst>
          </p:cNvPr>
          <p:cNvSpPr txBox="1"/>
          <p:nvPr/>
        </p:nvSpPr>
        <p:spPr>
          <a:xfrm>
            <a:off x="1230962" y="2589931"/>
            <a:ext cx="10195858" cy="1323439"/>
          </a:xfrm>
          <a:prstGeom prst="rect">
            <a:avLst/>
          </a:prstGeom>
          <a:noFill/>
        </p:spPr>
        <p:txBody>
          <a:bodyPr wrap="square" rtlCol="0">
            <a:spAutoFit/>
          </a:bodyPr>
          <a:lstStyle/>
          <a:p>
            <a:pPr marL="342900" indent="-342900">
              <a:buFont typeface="Arial" panose="020B0604020202020204" pitchFamily="34" charset="0"/>
              <a:buChar char="•"/>
            </a:pPr>
            <a:r>
              <a:rPr lang="en-US" sz="2000" b="1" dirty="0">
                <a:solidFill>
                  <a:schemeClr val="accent4">
                    <a:lumMod val="75000"/>
                  </a:schemeClr>
                </a:solidFill>
              </a:rPr>
              <a:t>Regular staff meetings are used to ensure  staff have up-to-date knowledge to teach children of all abilities. Sometimes training is run by specialist e.g. </a:t>
            </a:r>
            <a:r>
              <a:rPr lang="en-US" sz="2000" b="1" dirty="0" err="1">
                <a:solidFill>
                  <a:schemeClr val="accent4">
                    <a:lumMod val="75000"/>
                  </a:schemeClr>
                </a:solidFill>
              </a:rPr>
              <a:t>Epipen</a:t>
            </a:r>
            <a:r>
              <a:rPr lang="en-US" sz="2000" b="1" dirty="0">
                <a:solidFill>
                  <a:schemeClr val="accent4">
                    <a:lumMod val="75000"/>
                  </a:schemeClr>
                </a:solidFill>
              </a:rPr>
              <a:t> training or training by a member of the ADHD foundation</a:t>
            </a:r>
          </a:p>
          <a:p>
            <a:endParaRPr lang="en-US" sz="2000" b="1" dirty="0">
              <a:solidFill>
                <a:schemeClr val="accent4">
                  <a:lumMod val="75000"/>
                </a:schemeClr>
              </a:solidFill>
            </a:endParaRPr>
          </a:p>
        </p:txBody>
      </p:sp>
      <p:sp>
        <p:nvSpPr>
          <p:cNvPr id="9" name="TextBox 8">
            <a:extLst>
              <a:ext uri="{FF2B5EF4-FFF2-40B4-BE49-F238E27FC236}">
                <a16:creationId xmlns:a16="http://schemas.microsoft.com/office/drawing/2014/main" id="{4F3FECEE-6039-4828-B365-DDEC443221E7}"/>
              </a:ext>
            </a:extLst>
          </p:cNvPr>
          <p:cNvSpPr txBox="1"/>
          <p:nvPr/>
        </p:nvSpPr>
        <p:spPr>
          <a:xfrm>
            <a:off x="0" y="6102220"/>
            <a:ext cx="12192000" cy="646331"/>
          </a:xfrm>
          <a:prstGeom prst="rect">
            <a:avLst/>
          </a:prstGeom>
          <a:solidFill>
            <a:schemeClr val="bg1"/>
          </a:solidFill>
        </p:spPr>
        <p:txBody>
          <a:bodyPr wrap="square" rtlCol="0">
            <a:spAutoFit/>
          </a:bodyPr>
          <a:lstStyle/>
          <a:p>
            <a:pPr algn="ctr"/>
            <a:r>
              <a:rPr lang="en-US" b="1" dirty="0">
                <a:solidFill>
                  <a:schemeClr val="accent4">
                    <a:lumMod val="75000"/>
                  </a:schemeClr>
                </a:solidFill>
              </a:rPr>
              <a:t>The Inclusion Manager is available to support and assist all staff with regard to SEN</a:t>
            </a:r>
            <a:endParaRPr lang="en-GB" b="1" dirty="0">
              <a:solidFill>
                <a:schemeClr val="accent4">
                  <a:lumMod val="75000"/>
                </a:schemeClr>
              </a:solidFill>
            </a:endParaRPr>
          </a:p>
          <a:p>
            <a:pPr algn="ctr"/>
            <a:endParaRPr lang="en-GB" b="1" dirty="0">
              <a:solidFill>
                <a:schemeClr val="accent5">
                  <a:lumMod val="50000"/>
                </a:schemeClr>
              </a:solidFill>
            </a:endParaRPr>
          </a:p>
        </p:txBody>
      </p:sp>
    </p:spTree>
    <p:extLst>
      <p:ext uri="{BB962C8B-B14F-4D97-AF65-F5344CB8AC3E}">
        <p14:creationId xmlns:p14="http://schemas.microsoft.com/office/powerpoint/2010/main" val="239543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F4DA90B-1B1E-4FFC-B5B1-BA8B6A293B39}"/>
              </a:ext>
            </a:extLst>
          </p:cNvPr>
          <p:cNvSpPr txBox="1"/>
          <p:nvPr/>
        </p:nvSpPr>
        <p:spPr>
          <a:xfrm>
            <a:off x="0" y="93306"/>
            <a:ext cx="12192000" cy="707886"/>
          </a:xfrm>
          <a:prstGeom prst="rect">
            <a:avLst/>
          </a:prstGeom>
          <a:solidFill>
            <a:schemeClr val="accent4">
              <a:lumMod val="20000"/>
              <a:lumOff val="80000"/>
            </a:schemeClr>
          </a:solidFill>
        </p:spPr>
        <p:txBody>
          <a:bodyPr wrap="square" rtlCol="0">
            <a:spAutoFit/>
          </a:bodyPr>
          <a:lstStyle/>
          <a:p>
            <a:pPr algn="ctr"/>
            <a:r>
              <a:rPr lang="en-US" sz="4000" dirty="0">
                <a:solidFill>
                  <a:schemeClr val="accent4">
                    <a:lumMod val="75000"/>
                  </a:schemeClr>
                </a:solidFill>
              </a:rPr>
              <a:t>Appropriate and Effective Teaching and Learning </a:t>
            </a:r>
            <a:endParaRPr lang="en-GB" sz="4000" dirty="0">
              <a:solidFill>
                <a:schemeClr val="accent4">
                  <a:lumMod val="75000"/>
                </a:schemeClr>
              </a:solidFill>
            </a:endParaRPr>
          </a:p>
        </p:txBody>
      </p:sp>
      <p:pic>
        <p:nvPicPr>
          <p:cNvPr id="5" name="Picture 4">
            <a:extLst>
              <a:ext uri="{FF2B5EF4-FFF2-40B4-BE49-F238E27FC236}">
                <a16:creationId xmlns:a16="http://schemas.microsoft.com/office/drawing/2014/main" id="{B39EB5CA-F1BB-4D0B-A66F-446B4AACCDA2}"/>
              </a:ext>
            </a:extLst>
          </p:cNvPr>
          <p:cNvPicPr>
            <a:picLocks noChangeAspect="1"/>
          </p:cNvPicPr>
          <p:nvPr/>
        </p:nvPicPr>
        <p:blipFill>
          <a:blip r:embed="rId2"/>
          <a:stretch>
            <a:fillRect/>
          </a:stretch>
        </p:blipFill>
        <p:spPr>
          <a:xfrm>
            <a:off x="0" y="1016636"/>
            <a:ext cx="941713" cy="1479540"/>
          </a:xfrm>
          <a:prstGeom prst="rect">
            <a:avLst/>
          </a:prstGeom>
        </p:spPr>
      </p:pic>
      <p:sp>
        <p:nvSpPr>
          <p:cNvPr id="12" name="Rectangle 11">
            <a:extLst>
              <a:ext uri="{FF2B5EF4-FFF2-40B4-BE49-F238E27FC236}">
                <a16:creationId xmlns:a16="http://schemas.microsoft.com/office/drawing/2014/main" id="{FD1F663C-E0F4-4E7C-8399-80ACEF0E830A}"/>
              </a:ext>
            </a:extLst>
          </p:cNvPr>
          <p:cNvSpPr/>
          <p:nvPr/>
        </p:nvSpPr>
        <p:spPr>
          <a:xfrm>
            <a:off x="1314327" y="1155980"/>
            <a:ext cx="10411749" cy="707886"/>
          </a:xfrm>
          <a:prstGeom prst="rect">
            <a:avLst/>
          </a:prstGeom>
          <a:solidFill>
            <a:schemeClr val="accent4">
              <a:lumMod val="40000"/>
              <a:lumOff val="60000"/>
            </a:schemeClr>
          </a:solidFill>
        </p:spPr>
        <p:txBody>
          <a:bodyPr wrap="square">
            <a:spAutoFit/>
          </a:bodyPr>
          <a:lstStyle/>
          <a:p>
            <a:r>
              <a:rPr lang="en-US" sz="2000" b="1" dirty="0">
                <a:solidFill>
                  <a:schemeClr val="accent4">
                    <a:lumMod val="75000"/>
                  </a:schemeClr>
                </a:solidFill>
              </a:rPr>
              <a:t>Teaching and support staff assess the level children are working at and differentiate the curriculum accordingly.</a:t>
            </a:r>
          </a:p>
        </p:txBody>
      </p:sp>
      <p:sp>
        <p:nvSpPr>
          <p:cNvPr id="3" name="TextBox 2">
            <a:extLst>
              <a:ext uri="{FF2B5EF4-FFF2-40B4-BE49-F238E27FC236}">
                <a16:creationId xmlns:a16="http://schemas.microsoft.com/office/drawing/2014/main" id="{520AC271-2335-4DFD-A5CE-789E526206A0}"/>
              </a:ext>
            </a:extLst>
          </p:cNvPr>
          <p:cNvSpPr txBox="1"/>
          <p:nvPr/>
        </p:nvSpPr>
        <p:spPr>
          <a:xfrm>
            <a:off x="1314327" y="2166143"/>
            <a:ext cx="10195858" cy="1323439"/>
          </a:xfrm>
          <a:prstGeom prst="rect">
            <a:avLst/>
          </a:prstGeom>
          <a:noFill/>
        </p:spPr>
        <p:txBody>
          <a:bodyPr wrap="square" rtlCol="0">
            <a:spAutoFit/>
          </a:bodyPr>
          <a:lstStyle/>
          <a:p>
            <a:pPr marL="342900" indent="-342900">
              <a:buFont typeface="Arial" panose="020B0604020202020204" pitchFamily="34" charset="0"/>
              <a:buChar char="•"/>
            </a:pPr>
            <a:r>
              <a:rPr lang="en-US" sz="2000" b="1" dirty="0">
                <a:solidFill>
                  <a:schemeClr val="accent4">
                    <a:lumMod val="75000"/>
                  </a:schemeClr>
                </a:solidFill>
              </a:rPr>
              <a:t>We use a range of criteria and evidence to help us identify the level children are working at. This helps teachers to plan work for all children to make progress. The work and support will be different for different groups of children.</a:t>
            </a:r>
          </a:p>
          <a:p>
            <a:endParaRPr lang="en-US" sz="2000" b="1" dirty="0">
              <a:solidFill>
                <a:schemeClr val="accent4">
                  <a:lumMod val="75000"/>
                </a:schemeClr>
              </a:solidFill>
            </a:endParaRPr>
          </a:p>
        </p:txBody>
      </p:sp>
      <p:sp>
        <p:nvSpPr>
          <p:cNvPr id="7" name="Rectangle 6">
            <a:extLst>
              <a:ext uri="{FF2B5EF4-FFF2-40B4-BE49-F238E27FC236}">
                <a16:creationId xmlns:a16="http://schemas.microsoft.com/office/drawing/2014/main" id="{2E03393A-4ECF-4CE7-9243-56B6DB8E14C3}"/>
              </a:ext>
            </a:extLst>
          </p:cNvPr>
          <p:cNvSpPr/>
          <p:nvPr/>
        </p:nvSpPr>
        <p:spPr>
          <a:xfrm>
            <a:off x="1314327" y="3553928"/>
            <a:ext cx="10411749" cy="1323439"/>
          </a:xfrm>
          <a:prstGeom prst="rect">
            <a:avLst/>
          </a:prstGeom>
          <a:solidFill>
            <a:schemeClr val="accent4">
              <a:lumMod val="40000"/>
              <a:lumOff val="60000"/>
            </a:schemeClr>
          </a:solidFill>
        </p:spPr>
        <p:txBody>
          <a:bodyPr wrap="square">
            <a:spAutoFit/>
          </a:bodyPr>
          <a:lstStyle/>
          <a:p>
            <a:r>
              <a:rPr lang="en-US" sz="2000" b="1" dirty="0">
                <a:solidFill>
                  <a:schemeClr val="accent4">
                    <a:lumMod val="75000"/>
                  </a:schemeClr>
                </a:solidFill>
              </a:rPr>
              <a:t>The school will provide good teaching for your child and extra support where needed. We use a range of strategies to monitor the progress of children to ensure that good teaching is in place for all pupils. We do this through</a:t>
            </a:r>
          </a:p>
          <a:p>
            <a:endParaRPr lang="en-US" sz="2000" b="1" dirty="0">
              <a:solidFill>
                <a:schemeClr val="accent4">
                  <a:lumMod val="75000"/>
                </a:schemeClr>
              </a:solidFill>
            </a:endParaRPr>
          </a:p>
        </p:txBody>
      </p:sp>
      <p:sp>
        <p:nvSpPr>
          <p:cNvPr id="10" name="TextBox 9">
            <a:extLst>
              <a:ext uri="{FF2B5EF4-FFF2-40B4-BE49-F238E27FC236}">
                <a16:creationId xmlns:a16="http://schemas.microsoft.com/office/drawing/2014/main" id="{666BF796-FC39-4EA2-A39D-817BF9E1B153}"/>
              </a:ext>
            </a:extLst>
          </p:cNvPr>
          <p:cNvSpPr txBox="1"/>
          <p:nvPr/>
        </p:nvSpPr>
        <p:spPr>
          <a:xfrm>
            <a:off x="1314328" y="5179644"/>
            <a:ext cx="10195858" cy="1323439"/>
          </a:xfrm>
          <a:prstGeom prst="rect">
            <a:avLst/>
          </a:prstGeom>
          <a:noFill/>
        </p:spPr>
        <p:txBody>
          <a:bodyPr wrap="square" rtlCol="0">
            <a:spAutoFit/>
          </a:bodyPr>
          <a:lstStyle/>
          <a:p>
            <a:pPr marL="342900" indent="-342900">
              <a:buFont typeface="Arial" panose="020B0604020202020204" pitchFamily="34" charset="0"/>
              <a:buChar char="•"/>
            </a:pPr>
            <a:r>
              <a:rPr lang="en-US" sz="2000" b="1" dirty="0">
                <a:solidFill>
                  <a:schemeClr val="accent4">
                    <a:lumMod val="75000"/>
                  </a:schemeClr>
                </a:solidFill>
              </a:rPr>
              <a:t>Tracking your child’s progress through termly pupil progress meetings</a:t>
            </a:r>
          </a:p>
          <a:p>
            <a:pPr marL="342900" indent="-342900">
              <a:buFont typeface="Arial" panose="020B0604020202020204" pitchFamily="34" charset="0"/>
              <a:buChar char="•"/>
            </a:pPr>
            <a:r>
              <a:rPr lang="en-US" sz="2000" b="1" dirty="0">
                <a:solidFill>
                  <a:schemeClr val="accent4">
                    <a:lumMod val="75000"/>
                  </a:schemeClr>
                </a:solidFill>
              </a:rPr>
              <a:t>Half termly book scrutiny for all classes and constructive feedback to teachers</a:t>
            </a:r>
          </a:p>
          <a:p>
            <a:pPr marL="342900" indent="-342900">
              <a:buFont typeface="Arial" panose="020B0604020202020204" pitchFamily="34" charset="0"/>
              <a:buChar char="•"/>
            </a:pPr>
            <a:r>
              <a:rPr lang="en-US" sz="2000" b="1" dirty="0">
                <a:solidFill>
                  <a:schemeClr val="accent4">
                    <a:lumMod val="75000"/>
                  </a:schemeClr>
                </a:solidFill>
              </a:rPr>
              <a:t>Classroom observations and learning walks, including monitoring the learning environment</a:t>
            </a:r>
          </a:p>
          <a:p>
            <a:endParaRPr lang="en-US" sz="2000" b="1" dirty="0">
              <a:solidFill>
                <a:schemeClr val="accent4">
                  <a:lumMod val="75000"/>
                </a:schemeClr>
              </a:solidFill>
            </a:endParaRPr>
          </a:p>
        </p:txBody>
      </p:sp>
    </p:spTree>
    <p:extLst>
      <p:ext uri="{BB962C8B-B14F-4D97-AF65-F5344CB8AC3E}">
        <p14:creationId xmlns:p14="http://schemas.microsoft.com/office/powerpoint/2010/main" val="2714717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F4DA90B-1B1E-4FFC-B5B1-BA8B6A293B39}"/>
              </a:ext>
            </a:extLst>
          </p:cNvPr>
          <p:cNvSpPr txBox="1"/>
          <p:nvPr/>
        </p:nvSpPr>
        <p:spPr>
          <a:xfrm>
            <a:off x="0" y="93306"/>
            <a:ext cx="12192000" cy="707886"/>
          </a:xfrm>
          <a:prstGeom prst="rect">
            <a:avLst/>
          </a:prstGeom>
          <a:solidFill>
            <a:schemeClr val="accent4">
              <a:lumMod val="20000"/>
              <a:lumOff val="80000"/>
            </a:schemeClr>
          </a:solidFill>
        </p:spPr>
        <p:txBody>
          <a:bodyPr wrap="square" rtlCol="0">
            <a:spAutoFit/>
          </a:bodyPr>
          <a:lstStyle/>
          <a:p>
            <a:pPr algn="ctr"/>
            <a:r>
              <a:rPr lang="en-US" sz="4000" dirty="0">
                <a:solidFill>
                  <a:schemeClr val="accent4">
                    <a:lumMod val="75000"/>
                  </a:schemeClr>
                </a:solidFill>
              </a:rPr>
              <a:t>Appropriate and Effective Teaching and Learning </a:t>
            </a:r>
            <a:endParaRPr lang="en-GB" sz="4000" dirty="0">
              <a:solidFill>
                <a:schemeClr val="accent4">
                  <a:lumMod val="75000"/>
                </a:schemeClr>
              </a:solidFill>
            </a:endParaRPr>
          </a:p>
        </p:txBody>
      </p:sp>
      <p:pic>
        <p:nvPicPr>
          <p:cNvPr id="5" name="Picture 4">
            <a:extLst>
              <a:ext uri="{FF2B5EF4-FFF2-40B4-BE49-F238E27FC236}">
                <a16:creationId xmlns:a16="http://schemas.microsoft.com/office/drawing/2014/main" id="{B39EB5CA-F1BB-4D0B-A66F-446B4AACCDA2}"/>
              </a:ext>
            </a:extLst>
          </p:cNvPr>
          <p:cNvPicPr>
            <a:picLocks noChangeAspect="1"/>
          </p:cNvPicPr>
          <p:nvPr/>
        </p:nvPicPr>
        <p:blipFill>
          <a:blip r:embed="rId2"/>
          <a:stretch>
            <a:fillRect/>
          </a:stretch>
        </p:blipFill>
        <p:spPr>
          <a:xfrm>
            <a:off x="0" y="1016636"/>
            <a:ext cx="941713" cy="1479540"/>
          </a:xfrm>
          <a:prstGeom prst="rect">
            <a:avLst/>
          </a:prstGeom>
        </p:spPr>
      </p:pic>
      <p:sp>
        <p:nvSpPr>
          <p:cNvPr id="12" name="Rectangle 11">
            <a:extLst>
              <a:ext uri="{FF2B5EF4-FFF2-40B4-BE49-F238E27FC236}">
                <a16:creationId xmlns:a16="http://schemas.microsoft.com/office/drawing/2014/main" id="{FD1F663C-E0F4-4E7C-8399-80ACEF0E830A}"/>
              </a:ext>
            </a:extLst>
          </p:cNvPr>
          <p:cNvSpPr/>
          <p:nvPr/>
        </p:nvSpPr>
        <p:spPr>
          <a:xfrm>
            <a:off x="1384949" y="1788290"/>
            <a:ext cx="10411749" cy="707886"/>
          </a:xfrm>
          <a:prstGeom prst="rect">
            <a:avLst/>
          </a:prstGeom>
          <a:solidFill>
            <a:schemeClr val="accent4">
              <a:lumMod val="40000"/>
              <a:lumOff val="60000"/>
            </a:schemeClr>
          </a:solidFill>
        </p:spPr>
        <p:txBody>
          <a:bodyPr wrap="square">
            <a:spAutoFit/>
          </a:bodyPr>
          <a:lstStyle/>
          <a:p>
            <a:r>
              <a:rPr lang="en-US" sz="2000" b="1" dirty="0">
                <a:solidFill>
                  <a:schemeClr val="accent4">
                    <a:lumMod val="75000"/>
                  </a:schemeClr>
                </a:solidFill>
              </a:rPr>
              <a:t>We offer support through a variety of interventions that are matched to your child’s needs. For example:</a:t>
            </a:r>
          </a:p>
        </p:txBody>
      </p:sp>
      <p:sp>
        <p:nvSpPr>
          <p:cNvPr id="8" name="TextBox 7">
            <a:extLst>
              <a:ext uri="{FF2B5EF4-FFF2-40B4-BE49-F238E27FC236}">
                <a16:creationId xmlns:a16="http://schemas.microsoft.com/office/drawing/2014/main" id="{53CDCD70-8CF5-415D-9B0E-04C875293BB4}"/>
              </a:ext>
            </a:extLst>
          </p:cNvPr>
          <p:cNvSpPr txBox="1"/>
          <p:nvPr/>
        </p:nvSpPr>
        <p:spPr>
          <a:xfrm>
            <a:off x="1384949" y="2613392"/>
            <a:ext cx="8029638" cy="1631216"/>
          </a:xfrm>
          <a:prstGeom prst="rect">
            <a:avLst/>
          </a:prstGeom>
          <a:noFill/>
        </p:spPr>
        <p:txBody>
          <a:bodyPr wrap="square" rtlCol="0">
            <a:spAutoFit/>
          </a:bodyPr>
          <a:lstStyle/>
          <a:p>
            <a:pPr marL="342900" indent="-342900">
              <a:buFont typeface="Arial" panose="020B0604020202020204" pitchFamily="34" charset="0"/>
              <a:buChar char="•"/>
            </a:pPr>
            <a:r>
              <a:rPr lang="en-US" sz="2000" b="1" dirty="0">
                <a:solidFill>
                  <a:schemeClr val="accent4">
                    <a:lumMod val="75000"/>
                  </a:schemeClr>
                </a:solidFill>
              </a:rPr>
              <a:t>Whole class differentiation</a:t>
            </a:r>
          </a:p>
          <a:p>
            <a:pPr marL="342900" indent="-342900">
              <a:buFont typeface="Arial" panose="020B0604020202020204" pitchFamily="34" charset="0"/>
              <a:buChar char="•"/>
            </a:pPr>
            <a:r>
              <a:rPr lang="en-US" sz="2000" b="1" dirty="0">
                <a:solidFill>
                  <a:schemeClr val="accent4">
                    <a:lumMod val="75000"/>
                  </a:schemeClr>
                </a:solidFill>
              </a:rPr>
              <a:t>Small group support</a:t>
            </a:r>
          </a:p>
          <a:p>
            <a:pPr marL="342900" indent="-342900">
              <a:buFont typeface="Arial" panose="020B0604020202020204" pitchFamily="34" charset="0"/>
              <a:buChar char="•"/>
            </a:pPr>
            <a:r>
              <a:rPr lang="en-US" sz="2000" b="1" dirty="0">
                <a:solidFill>
                  <a:schemeClr val="accent4">
                    <a:lumMod val="75000"/>
                  </a:schemeClr>
                </a:solidFill>
              </a:rPr>
              <a:t>1:1 intervention</a:t>
            </a:r>
          </a:p>
          <a:p>
            <a:pPr marL="342900" indent="-342900">
              <a:buFont typeface="Arial" panose="020B0604020202020204" pitchFamily="34" charset="0"/>
              <a:buChar char="•"/>
            </a:pPr>
            <a:r>
              <a:rPr lang="en-US" sz="2000" b="1" dirty="0">
                <a:solidFill>
                  <a:schemeClr val="accent4">
                    <a:lumMod val="75000"/>
                  </a:schemeClr>
                </a:solidFill>
              </a:rPr>
              <a:t>Adapted tasks and resources</a:t>
            </a:r>
          </a:p>
          <a:p>
            <a:endParaRPr lang="en-US" sz="2000" b="1" dirty="0">
              <a:solidFill>
                <a:schemeClr val="accent4">
                  <a:lumMod val="75000"/>
                </a:schemeClr>
              </a:solidFill>
            </a:endParaRPr>
          </a:p>
        </p:txBody>
      </p:sp>
      <p:sp>
        <p:nvSpPr>
          <p:cNvPr id="2" name="TextBox 1">
            <a:extLst>
              <a:ext uri="{FF2B5EF4-FFF2-40B4-BE49-F238E27FC236}">
                <a16:creationId xmlns:a16="http://schemas.microsoft.com/office/drawing/2014/main" id="{94DC860F-4535-4071-8115-28845E7FB2F8}"/>
              </a:ext>
            </a:extLst>
          </p:cNvPr>
          <p:cNvSpPr txBox="1"/>
          <p:nvPr/>
        </p:nvSpPr>
        <p:spPr>
          <a:xfrm>
            <a:off x="0" y="6214188"/>
            <a:ext cx="12192000" cy="461665"/>
          </a:xfrm>
          <a:prstGeom prst="rect">
            <a:avLst/>
          </a:prstGeom>
          <a:solidFill>
            <a:schemeClr val="bg1"/>
          </a:solidFill>
        </p:spPr>
        <p:txBody>
          <a:bodyPr wrap="square" rtlCol="0">
            <a:spAutoFit/>
          </a:bodyPr>
          <a:lstStyle/>
          <a:p>
            <a:pPr algn="ctr"/>
            <a:r>
              <a:rPr lang="en-GB" sz="2400" dirty="0">
                <a:solidFill>
                  <a:schemeClr val="accent4">
                    <a:lumMod val="75000"/>
                  </a:schemeClr>
                </a:solidFill>
              </a:rPr>
              <a:t>The effectiveness of these interventions are continuously evaluated and reviewed.</a:t>
            </a:r>
          </a:p>
        </p:txBody>
      </p:sp>
    </p:spTree>
    <p:extLst>
      <p:ext uri="{BB962C8B-B14F-4D97-AF65-F5344CB8AC3E}">
        <p14:creationId xmlns:p14="http://schemas.microsoft.com/office/powerpoint/2010/main" val="3288365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AB0D4DA-A863-4144-BCB8-A9CF2A117D18}"/>
              </a:ext>
            </a:extLst>
          </p:cNvPr>
          <p:cNvSpPr txBox="1"/>
          <p:nvPr/>
        </p:nvSpPr>
        <p:spPr>
          <a:xfrm>
            <a:off x="0" y="93306"/>
            <a:ext cx="12192000" cy="707886"/>
          </a:xfrm>
          <a:prstGeom prst="rect">
            <a:avLst/>
          </a:prstGeom>
          <a:solidFill>
            <a:schemeClr val="accent4">
              <a:lumMod val="20000"/>
              <a:lumOff val="80000"/>
            </a:schemeClr>
          </a:solidFill>
        </p:spPr>
        <p:txBody>
          <a:bodyPr wrap="square" rtlCol="0">
            <a:spAutoFit/>
          </a:bodyPr>
          <a:lstStyle/>
          <a:p>
            <a:pPr algn="ctr"/>
            <a:r>
              <a:rPr lang="en-US" sz="4000" dirty="0">
                <a:solidFill>
                  <a:schemeClr val="accent4">
                    <a:lumMod val="75000"/>
                  </a:schemeClr>
                </a:solidFill>
              </a:rPr>
              <a:t>Appropriate and Effective Teaching and Learning </a:t>
            </a:r>
            <a:endParaRPr lang="en-GB" sz="4000" dirty="0">
              <a:solidFill>
                <a:schemeClr val="accent4">
                  <a:lumMod val="75000"/>
                </a:schemeClr>
              </a:solidFill>
            </a:endParaRPr>
          </a:p>
        </p:txBody>
      </p:sp>
      <p:sp>
        <p:nvSpPr>
          <p:cNvPr id="5" name="Rectangle 4">
            <a:extLst>
              <a:ext uri="{FF2B5EF4-FFF2-40B4-BE49-F238E27FC236}">
                <a16:creationId xmlns:a16="http://schemas.microsoft.com/office/drawing/2014/main" id="{14D7906E-AD6D-4766-B815-F04F7781E382}"/>
              </a:ext>
            </a:extLst>
          </p:cNvPr>
          <p:cNvSpPr/>
          <p:nvPr/>
        </p:nvSpPr>
        <p:spPr>
          <a:xfrm>
            <a:off x="890125" y="801192"/>
            <a:ext cx="10411749" cy="400110"/>
          </a:xfrm>
          <a:prstGeom prst="rect">
            <a:avLst/>
          </a:prstGeom>
          <a:solidFill>
            <a:schemeClr val="accent4">
              <a:lumMod val="40000"/>
              <a:lumOff val="60000"/>
            </a:schemeClr>
          </a:solidFill>
        </p:spPr>
        <p:txBody>
          <a:bodyPr wrap="square">
            <a:spAutoFit/>
          </a:bodyPr>
          <a:lstStyle/>
          <a:p>
            <a:pPr algn="ctr"/>
            <a:r>
              <a:rPr lang="en-US" sz="2000" b="1" dirty="0">
                <a:solidFill>
                  <a:schemeClr val="accent4">
                    <a:lumMod val="75000"/>
                  </a:schemeClr>
                </a:solidFill>
              </a:rPr>
              <a:t>Here are some comments made by children who have participated in our intervention.</a:t>
            </a:r>
          </a:p>
        </p:txBody>
      </p:sp>
      <p:sp>
        <p:nvSpPr>
          <p:cNvPr id="6" name="Speech Bubble: Rectangle 5">
            <a:extLst>
              <a:ext uri="{FF2B5EF4-FFF2-40B4-BE49-F238E27FC236}">
                <a16:creationId xmlns:a16="http://schemas.microsoft.com/office/drawing/2014/main" id="{5822202E-88A4-4735-B8B8-12095868E096}"/>
              </a:ext>
            </a:extLst>
          </p:cNvPr>
          <p:cNvSpPr/>
          <p:nvPr/>
        </p:nvSpPr>
        <p:spPr>
          <a:xfrm>
            <a:off x="638199" y="4189445"/>
            <a:ext cx="3047393" cy="1772816"/>
          </a:xfrm>
          <a:prstGeom prst="wedgeRectCallout">
            <a:avLst>
              <a:gd name="adj1" fmla="val -51451"/>
              <a:gd name="adj2" fmla="val 79342"/>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Speech Bubble: Rectangle 6">
            <a:extLst>
              <a:ext uri="{FF2B5EF4-FFF2-40B4-BE49-F238E27FC236}">
                <a16:creationId xmlns:a16="http://schemas.microsoft.com/office/drawing/2014/main" id="{E6AD2C4E-596E-4CC6-BCB6-75C62D0EE623}"/>
              </a:ext>
            </a:extLst>
          </p:cNvPr>
          <p:cNvSpPr/>
          <p:nvPr/>
        </p:nvSpPr>
        <p:spPr>
          <a:xfrm>
            <a:off x="8590991" y="1509078"/>
            <a:ext cx="3047393" cy="1772816"/>
          </a:xfrm>
          <a:prstGeom prst="wedgeRectCallout">
            <a:avLst>
              <a:gd name="adj1" fmla="val -51451"/>
              <a:gd name="adj2" fmla="val 79342"/>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Speech Bubble: Rectangle 7">
            <a:extLst>
              <a:ext uri="{FF2B5EF4-FFF2-40B4-BE49-F238E27FC236}">
                <a16:creationId xmlns:a16="http://schemas.microsoft.com/office/drawing/2014/main" id="{F33451D6-5731-4266-BD79-57F25ACBE2CF}"/>
              </a:ext>
            </a:extLst>
          </p:cNvPr>
          <p:cNvSpPr/>
          <p:nvPr/>
        </p:nvSpPr>
        <p:spPr>
          <a:xfrm>
            <a:off x="4572302" y="2641669"/>
            <a:ext cx="3047393" cy="1772816"/>
          </a:xfrm>
          <a:prstGeom prst="wedgeRectCallout">
            <a:avLst>
              <a:gd name="adj1" fmla="val -51451"/>
              <a:gd name="adj2" fmla="val 79342"/>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D1478755-57E4-409A-9390-B4DC0F0E7F64}"/>
              </a:ext>
            </a:extLst>
          </p:cNvPr>
          <p:cNvSpPr/>
          <p:nvPr/>
        </p:nvSpPr>
        <p:spPr>
          <a:xfrm>
            <a:off x="4745040" y="3090092"/>
            <a:ext cx="2701919"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2400" b="1" cap="none" spc="0" dirty="0">
                <a:ln/>
                <a:solidFill>
                  <a:schemeClr val="accent4"/>
                </a:solidFill>
                <a:effectLst/>
              </a:rPr>
              <a:t>My teachers always praise me for not giv</a:t>
            </a:r>
            <a:r>
              <a:rPr lang="en-US" sz="2400" b="1" dirty="0">
                <a:ln/>
                <a:solidFill>
                  <a:schemeClr val="accent4"/>
                </a:solidFill>
              </a:rPr>
              <a:t>ing up.</a:t>
            </a:r>
            <a:endParaRPr lang="en-US" sz="2400" b="1" cap="none" spc="0" dirty="0">
              <a:ln/>
              <a:solidFill>
                <a:schemeClr val="accent4"/>
              </a:solidFill>
              <a:effectLst/>
            </a:endParaRPr>
          </a:p>
        </p:txBody>
      </p:sp>
      <p:sp>
        <p:nvSpPr>
          <p:cNvPr id="11" name="Rectangle 10">
            <a:extLst>
              <a:ext uri="{FF2B5EF4-FFF2-40B4-BE49-F238E27FC236}">
                <a16:creationId xmlns:a16="http://schemas.microsoft.com/office/drawing/2014/main" id="{0C890535-7716-4472-8BD1-8A92B9A74AB0}"/>
              </a:ext>
            </a:extLst>
          </p:cNvPr>
          <p:cNvSpPr/>
          <p:nvPr/>
        </p:nvSpPr>
        <p:spPr>
          <a:xfrm>
            <a:off x="8763727" y="1879765"/>
            <a:ext cx="2701919"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2400" b="1" dirty="0">
                <a:ln/>
                <a:solidFill>
                  <a:schemeClr val="accent4"/>
                </a:solidFill>
              </a:rPr>
              <a:t>I like how we work in different ways like Active </a:t>
            </a:r>
            <a:r>
              <a:rPr lang="en-US" sz="2400" b="1" dirty="0" err="1">
                <a:ln/>
                <a:solidFill>
                  <a:schemeClr val="accent4"/>
                </a:solidFill>
              </a:rPr>
              <a:t>Maths</a:t>
            </a:r>
            <a:r>
              <a:rPr lang="en-US" sz="2400" b="1" dirty="0">
                <a:ln/>
                <a:solidFill>
                  <a:schemeClr val="accent4"/>
                </a:solidFill>
              </a:rPr>
              <a:t>.</a:t>
            </a:r>
            <a:endParaRPr lang="en-US" sz="2400" b="1" cap="none" spc="0" dirty="0">
              <a:ln/>
              <a:solidFill>
                <a:schemeClr val="accent4"/>
              </a:solidFill>
              <a:effectLst/>
            </a:endParaRPr>
          </a:p>
        </p:txBody>
      </p:sp>
      <p:sp>
        <p:nvSpPr>
          <p:cNvPr id="12" name="Rectangle 11">
            <a:extLst>
              <a:ext uri="{FF2B5EF4-FFF2-40B4-BE49-F238E27FC236}">
                <a16:creationId xmlns:a16="http://schemas.microsoft.com/office/drawing/2014/main" id="{CCAC545A-9B18-4B80-9FBF-BFDE2D9E12A0}"/>
              </a:ext>
            </a:extLst>
          </p:cNvPr>
          <p:cNvSpPr/>
          <p:nvPr/>
        </p:nvSpPr>
        <p:spPr>
          <a:xfrm>
            <a:off x="810935" y="4589555"/>
            <a:ext cx="2701919"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2400" b="1" dirty="0">
                <a:ln/>
                <a:solidFill>
                  <a:schemeClr val="accent4"/>
                </a:solidFill>
              </a:rPr>
              <a:t>I understand it now I just needed a little bit more help.</a:t>
            </a:r>
            <a:endParaRPr lang="en-US" sz="2400" b="1" cap="none" spc="0" dirty="0">
              <a:ln/>
              <a:solidFill>
                <a:schemeClr val="accent4"/>
              </a:solidFill>
              <a:effectLst/>
            </a:endParaRPr>
          </a:p>
        </p:txBody>
      </p:sp>
    </p:spTree>
    <p:extLst>
      <p:ext uri="{BB962C8B-B14F-4D97-AF65-F5344CB8AC3E}">
        <p14:creationId xmlns:p14="http://schemas.microsoft.com/office/powerpoint/2010/main" val="4184210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p:bldP spid="11"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93A47011520F04BABBA966ABD87C343" ma:contentTypeVersion="13" ma:contentTypeDescription="Create a new document." ma:contentTypeScope="" ma:versionID="a44338c2e3bc598f980fd1f6351e89da">
  <xsd:schema xmlns:xsd="http://www.w3.org/2001/XMLSchema" xmlns:xs="http://www.w3.org/2001/XMLSchema" xmlns:p="http://schemas.microsoft.com/office/2006/metadata/properties" xmlns:ns3="55fa28af-cee5-4423-a0e1-e214d02d3f27" xmlns:ns4="72512ba2-39f2-41b8-bd23-7115cb2e9910" targetNamespace="http://schemas.microsoft.com/office/2006/metadata/properties" ma:root="true" ma:fieldsID="f3e5d9a141a0244cad2922c864ab8441" ns3:_="" ns4:_="">
    <xsd:import namespace="55fa28af-cee5-4423-a0e1-e214d02d3f27"/>
    <xsd:import namespace="72512ba2-39f2-41b8-bd23-7115cb2e991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fa28af-cee5-4423-a0e1-e214d02d3f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2512ba2-39f2-41b8-bd23-7115cb2e991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9E1F79-20AD-4CDF-8C6A-93F51CC8EFC2}">
  <ds:schemaRefs>
    <ds:schemaRef ds:uri="55fa28af-cee5-4423-a0e1-e214d02d3f27"/>
    <ds:schemaRef ds:uri="http://purl.org/dc/terms/"/>
    <ds:schemaRef ds:uri="http://schemas.microsoft.com/office/2006/metadata/properties"/>
    <ds:schemaRef ds:uri="http://purl.org/dc/elements/1.1/"/>
    <ds:schemaRef ds:uri="http://purl.org/dc/dcmitype/"/>
    <ds:schemaRef ds:uri="http://schemas.microsoft.com/office/infopath/2007/PartnerControls"/>
    <ds:schemaRef ds:uri="http://schemas.microsoft.com/office/2006/documentManagement/types"/>
    <ds:schemaRef ds:uri="http://www.w3.org/XML/1998/namespace"/>
    <ds:schemaRef ds:uri="http://schemas.openxmlformats.org/package/2006/metadata/core-properties"/>
    <ds:schemaRef ds:uri="72512ba2-39f2-41b8-bd23-7115cb2e9910"/>
  </ds:schemaRefs>
</ds:datastoreItem>
</file>

<file path=customXml/itemProps2.xml><?xml version="1.0" encoding="utf-8"?>
<ds:datastoreItem xmlns:ds="http://schemas.openxmlformats.org/officeDocument/2006/customXml" ds:itemID="{7039049E-2AB0-4731-9CC3-2FB7C4B074AC}">
  <ds:schemaRefs>
    <ds:schemaRef ds:uri="http://schemas.microsoft.com/sharepoint/v3/contenttype/forms"/>
  </ds:schemaRefs>
</ds:datastoreItem>
</file>

<file path=customXml/itemProps3.xml><?xml version="1.0" encoding="utf-8"?>
<ds:datastoreItem xmlns:ds="http://schemas.openxmlformats.org/officeDocument/2006/customXml" ds:itemID="{EA641131-017F-4322-8B63-1D26566472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fa28af-cee5-4423-a0e1-e214d02d3f27"/>
    <ds:schemaRef ds:uri="72512ba2-39f2-41b8-bd23-7115cb2e99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545</TotalTime>
  <Words>1134</Words>
  <Application>Microsoft Office PowerPoint</Application>
  <PresentationFormat>Widescreen</PresentationFormat>
  <Paragraphs>92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Danielle Fox</dc:creator>
  <cp:lastModifiedBy>Danielle Fox</cp:lastModifiedBy>
  <cp:revision>24</cp:revision>
  <dcterms:created xsi:type="dcterms:W3CDTF">2020-10-01T07:18:23Z</dcterms:created>
  <dcterms:modified xsi:type="dcterms:W3CDTF">2022-01-31T14:39:34Z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0x010100B93A47011520F04BABBA966ABD87C343</vt:lpwstr>
  </property>
</Properties>
</file>